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4"/>
  </p:notesMasterIdLst>
  <p:sldIdLst>
    <p:sldId id="256" r:id="rId2"/>
    <p:sldId id="404" r:id="rId3"/>
    <p:sldId id="575" r:id="rId4"/>
    <p:sldId id="595" r:id="rId5"/>
    <p:sldId id="598" r:id="rId6"/>
    <p:sldId id="596" r:id="rId7"/>
    <p:sldId id="576" r:id="rId8"/>
    <p:sldId id="597" r:id="rId9"/>
    <p:sldId id="334" r:id="rId10"/>
    <p:sldId id="600" r:id="rId11"/>
    <p:sldId id="593" r:id="rId12"/>
    <p:sldId id="336" r:id="rId13"/>
    <p:sldId id="599" r:id="rId14"/>
    <p:sldId id="602" r:id="rId15"/>
    <p:sldId id="603" r:id="rId16"/>
    <p:sldId id="604" r:id="rId17"/>
    <p:sldId id="577" r:id="rId18"/>
    <p:sldId id="339" r:id="rId19"/>
    <p:sldId id="340" r:id="rId20"/>
    <p:sldId id="341" r:id="rId21"/>
    <p:sldId id="605" r:id="rId22"/>
    <p:sldId id="606" r:id="rId23"/>
    <p:sldId id="346" r:id="rId24"/>
    <p:sldId id="612" r:id="rId25"/>
    <p:sldId id="560" r:id="rId26"/>
    <p:sldId id="607" r:id="rId27"/>
    <p:sldId id="344" r:id="rId28"/>
    <p:sldId id="609" r:id="rId29"/>
    <p:sldId id="611" r:id="rId30"/>
    <p:sldId id="608" r:id="rId31"/>
    <p:sldId id="615" r:id="rId32"/>
    <p:sldId id="614" r:id="rId33"/>
    <p:sldId id="618" r:id="rId34"/>
    <p:sldId id="619" r:id="rId35"/>
    <p:sldId id="613" r:id="rId36"/>
    <p:sldId id="589" r:id="rId37"/>
    <p:sldId id="591" r:id="rId38"/>
    <p:sldId id="588" r:id="rId39"/>
    <p:sldId id="594" r:id="rId40"/>
    <p:sldId id="579" r:id="rId41"/>
    <p:sldId id="621" r:id="rId42"/>
    <p:sldId id="556" r:id="rId43"/>
  </p:sldIdLst>
  <p:sldSz cx="12192000" cy="6858000"/>
  <p:notesSz cx="6858000" cy="9144000"/>
  <p:custDataLst>
    <p:tags r:id="rId4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56" autoAdjust="0"/>
    <p:restoredTop sz="84192" autoAdjust="0"/>
  </p:normalViewPr>
  <p:slideViewPr>
    <p:cSldViewPr snapToGrid="0">
      <p:cViewPr varScale="1">
        <p:scale>
          <a:sx n="79" d="100"/>
          <a:sy n="79" d="100"/>
        </p:scale>
        <p:origin x="66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 Davidson" userId="99836d4d-fa9b-4244-84fc-f140d229d6bc" providerId="ADAL" clId="{AB321B1A-4A43-42DE-86D5-3EB11DB957AC}"/>
    <pc:docChg chg="custSel modSld replTag delTag">
      <pc:chgData name="Paul Davidson" userId="99836d4d-fa9b-4244-84fc-f140d229d6bc" providerId="ADAL" clId="{AB321B1A-4A43-42DE-86D5-3EB11DB957AC}" dt="2023-01-30T07:30:07.161" v="4"/>
      <pc:docMkLst>
        <pc:docMk/>
      </pc:docMkLst>
      <pc:sldChg chg="modSp mod">
        <pc:chgData name="Paul Davidson" userId="99836d4d-fa9b-4244-84fc-f140d229d6bc" providerId="ADAL" clId="{AB321B1A-4A43-42DE-86D5-3EB11DB957AC}" dt="2023-01-30T07:29:58.556" v="1" actId="20577"/>
        <pc:sldMkLst>
          <pc:docMk/>
          <pc:sldMk cId="2339626808" sldId="618"/>
        </pc:sldMkLst>
        <pc:graphicFrameChg chg="modGraphic">
          <ac:chgData name="Paul Davidson" userId="99836d4d-fa9b-4244-84fc-f140d229d6bc" providerId="ADAL" clId="{AB321B1A-4A43-42DE-86D5-3EB11DB957AC}" dt="2023-01-30T07:29:58.556" v="1" actId="20577"/>
          <ac:graphicFrameMkLst>
            <pc:docMk/>
            <pc:sldMk cId="2339626808" sldId="618"/>
            <ac:graphicFrameMk id="6" creationId="{6C88EEC8-9EF8-E2A8-8C09-E84764AA1DF4}"/>
          </ac:graphicFrameMkLst>
        </pc:graphicFrameChg>
      </pc:sldChg>
    </pc:docChg>
  </pc:docChgLst>
</pc:chgInfo>
</file>

<file path=ppt/media/image1.png>
</file>

<file path=ppt/media/image10.png>
</file>

<file path=ppt/media/image11.jpeg>
</file>

<file path=ppt/media/image12.jpeg>
</file>

<file path=ppt/media/image13.png>
</file>

<file path=ppt/media/image2.png>
</file>

<file path=ppt/media/image3.png>
</file>

<file path=ppt/media/image4.jp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EDC2D3-C309-4620-821E-746C7E1F480C}" type="datetimeFigureOut">
              <a:rPr lang="en-GB" smtClean="0"/>
              <a:t>30/01/2023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BF97E4-62EA-471E-93B7-9A57B41C82FB}" type="slidenum">
              <a:rPr lang="en-GB" smtClean="0"/>
              <a:t>‹#›</a:t>
            </a:fld>
            <a:endParaRPr lang="en-GB"/>
          </a:p>
        </p:txBody>
      </p:sp>
    </p:spTree>
    <p:extLst>
      <p:ext uri="{BB962C8B-B14F-4D97-AF65-F5344CB8AC3E}">
        <p14:creationId xmlns:p14="http://schemas.microsoft.com/office/powerpoint/2010/main" val="1207902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covid19.who.int/table"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F97E4-62EA-471E-93B7-9A57B41C82FB}" type="slidenum">
              <a:rPr lang="en-GB" smtClean="0"/>
              <a:t>2</a:t>
            </a:fld>
            <a:endParaRPr lang="en-GB"/>
          </a:p>
        </p:txBody>
      </p:sp>
    </p:spTree>
    <p:extLst>
      <p:ext uri="{BB962C8B-B14F-4D97-AF65-F5344CB8AC3E}">
        <p14:creationId xmlns:p14="http://schemas.microsoft.com/office/powerpoint/2010/main" val="31844717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figures come from the WHO: </a:t>
            </a:r>
            <a:r>
              <a:rPr lang="en-GB" sz="1200" u="sng" dirty="0">
                <a:solidFill>
                  <a:srgbClr val="0563C1"/>
                </a:solidFill>
                <a:effectLst/>
                <a:latin typeface="Arial" panose="020B0604020202020204" pitchFamily="34" charset="0"/>
                <a:ea typeface="Calibri" panose="020F0502020204030204" pitchFamily="34" charset="0"/>
                <a:cs typeface="Arial" panose="020B0604020202020204" pitchFamily="34" charset="0"/>
                <a:hlinkClick r:id="rId3"/>
              </a:rPr>
              <a:t>https://covid19.who.int/table</a:t>
            </a:r>
            <a:endParaRPr lang="en-GB" sz="1100" dirty="0">
              <a:effectLst/>
              <a:latin typeface="Calibri" panose="020F0502020204030204" pitchFamily="34" charset="0"/>
              <a:ea typeface="Calibri" panose="020F0502020204030204" pitchFamily="34" charset="0"/>
              <a:cs typeface="Arial" panose="020B0604020202020204" pitchFamily="34" charset="0"/>
            </a:endParaRPr>
          </a:p>
          <a:p>
            <a:r>
              <a:rPr lang="en-GB" dirty="0"/>
              <a:t>Table updated in January 2023. </a:t>
            </a:r>
          </a:p>
        </p:txBody>
      </p:sp>
      <p:sp>
        <p:nvSpPr>
          <p:cNvPr id="4" name="Slide Number Placeholder 3"/>
          <p:cNvSpPr>
            <a:spLocks noGrp="1"/>
          </p:cNvSpPr>
          <p:nvPr>
            <p:ph type="sldNum" sz="quarter" idx="5"/>
          </p:nvPr>
        </p:nvSpPr>
        <p:spPr/>
        <p:txBody>
          <a:bodyPr/>
          <a:lstStyle/>
          <a:p>
            <a:fld id="{9CBF97E4-62EA-471E-93B7-9A57B41C82FB}" type="slidenum">
              <a:rPr lang="en-GB" smtClean="0"/>
              <a:t>32</a:t>
            </a:fld>
            <a:endParaRPr lang="en-GB"/>
          </a:p>
        </p:txBody>
      </p:sp>
    </p:spTree>
    <p:extLst>
      <p:ext uri="{BB962C8B-B14F-4D97-AF65-F5344CB8AC3E}">
        <p14:creationId xmlns:p14="http://schemas.microsoft.com/office/powerpoint/2010/main" val="4140767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to scan the QR code which will take them to the website. </a:t>
            </a:r>
          </a:p>
        </p:txBody>
      </p:sp>
      <p:sp>
        <p:nvSpPr>
          <p:cNvPr id="4" name="Slide Number Placeholder 3"/>
          <p:cNvSpPr>
            <a:spLocks noGrp="1"/>
          </p:cNvSpPr>
          <p:nvPr>
            <p:ph type="sldNum" sz="quarter" idx="5"/>
          </p:nvPr>
        </p:nvSpPr>
        <p:spPr/>
        <p:txBody>
          <a:bodyPr/>
          <a:lstStyle/>
          <a:p>
            <a:fld id="{9CBF97E4-62EA-471E-93B7-9A57B41C82FB}" type="slidenum">
              <a:rPr lang="en-GB" smtClean="0"/>
              <a:t>34</a:t>
            </a:fld>
            <a:endParaRPr lang="en-GB"/>
          </a:p>
        </p:txBody>
      </p:sp>
    </p:spTree>
    <p:extLst>
      <p:ext uri="{BB962C8B-B14F-4D97-AF65-F5344CB8AC3E}">
        <p14:creationId xmlns:p14="http://schemas.microsoft.com/office/powerpoint/2010/main" val="4068703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Source: https://www.worldometers.info/coronavirus/#countries</a:t>
            </a:r>
          </a:p>
          <a:p>
            <a:endParaRPr lang="en-GB" dirty="0"/>
          </a:p>
        </p:txBody>
      </p:sp>
      <p:sp>
        <p:nvSpPr>
          <p:cNvPr id="4" name="Slide Number Placeholder 3"/>
          <p:cNvSpPr>
            <a:spLocks noGrp="1"/>
          </p:cNvSpPr>
          <p:nvPr>
            <p:ph type="sldNum" sz="quarter" idx="5"/>
          </p:nvPr>
        </p:nvSpPr>
        <p:spPr/>
        <p:txBody>
          <a:bodyPr/>
          <a:lstStyle/>
          <a:p>
            <a:fld id="{9CBF97E4-62EA-471E-93B7-9A57B41C82FB}" type="slidenum">
              <a:rPr lang="en-GB" smtClean="0"/>
              <a:t>36</a:t>
            </a:fld>
            <a:endParaRPr lang="en-GB"/>
          </a:p>
        </p:txBody>
      </p:sp>
    </p:spTree>
    <p:extLst>
      <p:ext uri="{BB962C8B-B14F-4D97-AF65-F5344CB8AC3E}">
        <p14:creationId xmlns:p14="http://schemas.microsoft.com/office/powerpoint/2010/main" val="517846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We will look at similar, ‘proportional’ calculations later in the course when we discuss percentages. </a:t>
            </a:r>
          </a:p>
          <a:p>
            <a:r>
              <a:rPr lang="en-GB" sz="1200" dirty="0"/>
              <a:t>The absolute number of confirmed deaths is divided by the total population and multiplied by 1,000,000. </a:t>
            </a:r>
          </a:p>
          <a:p>
            <a:endParaRPr lang="en-GB" dirty="0"/>
          </a:p>
        </p:txBody>
      </p:sp>
      <p:sp>
        <p:nvSpPr>
          <p:cNvPr id="4" name="Slide Number Placeholder 3"/>
          <p:cNvSpPr>
            <a:spLocks noGrp="1"/>
          </p:cNvSpPr>
          <p:nvPr>
            <p:ph type="sldNum" sz="quarter" idx="5"/>
          </p:nvPr>
        </p:nvSpPr>
        <p:spPr/>
        <p:txBody>
          <a:bodyPr/>
          <a:lstStyle/>
          <a:p>
            <a:fld id="{9CBF97E4-62EA-471E-93B7-9A57B41C82FB}" type="slidenum">
              <a:rPr lang="en-GB" smtClean="0"/>
              <a:t>37</a:t>
            </a:fld>
            <a:endParaRPr lang="en-GB"/>
          </a:p>
        </p:txBody>
      </p:sp>
    </p:spTree>
    <p:extLst>
      <p:ext uri="{BB962C8B-B14F-4D97-AF65-F5344CB8AC3E}">
        <p14:creationId xmlns:p14="http://schemas.microsoft.com/office/powerpoint/2010/main" val="4780469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questions provide further practice on decimal numbers and can be done if you finish all of the </a:t>
            </a:r>
            <a:r>
              <a:rPr lang="en-GB"/>
              <a:t>other material </a:t>
            </a:r>
            <a:r>
              <a:rPr lang="en-GB" dirty="0"/>
              <a:t>early and/or feel additional practice is needed in certain areas. </a:t>
            </a:r>
          </a:p>
        </p:txBody>
      </p:sp>
      <p:sp>
        <p:nvSpPr>
          <p:cNvPr id="4" name="Slide Number Placeholder 3"/>
          <p:cNvSpPr>
            <a:spLocks noGrp="1"/>
          </p:cNvSpPr>
          <p:nvPr>
            <p:ph type="sldNum" sz="quarter" idx="5"/>
          </p:nvPr>
        </p:nvSpPr>
        <p:spPr/>
        <p:txBody>
          <a:bodyPr/>
          <a:lstStyle/>
          <a:p>
            <a:fld id="{9CBF97E4-62EA-471E-93B7-9A57B41C82FB}" type="slidenum">
              <a:rPr lang="en-GB" smtClean="0"/>
              <a:t>39</a:t>
            </a:fld>
            <a:endParaRPr lang="en-GB"/>
          </a:p>
        </p:txBody>
      </p:sp>
    </p:spTree>
    <p:extLst>
      <p:ext uri="{BB962C8B-B14F-4D97-AF65-F5344CB8AC3E}">
        <p14:creationId xmlns:p14="http://schemas.microsoft.com/office/powerpoint/2010/main" val="923060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Page 115 also includes multiplication and division of decimals which we didn’t cover in today’s lesson but shouldn’t pose any problems when using a calculator. Check with students at the start of the next lesson. The answers for the questions on page 115 are on </a:t>
            </a:r>
            <a:r>
              <a:rPr lang="en-GB" b="1" dirty="0"/>
              <a:t>page 122</a:t>
            </a:r>
            <a:r>
              <a:rPr lang="en-GB" dirty="0"/>
              <a:t>. </a:t>
            </a:r>
          </a:p>
        </p:txBody>
      </p:sp>
      <p:sp>
        <p:nvSpPr>
          <p:cNvPr id="4" name="Slide Number Placeholder 3"/>
          <p:cNvSpPr>
            <a:spLocks noGrp="1"/>
          </p:cNvSpPr>
          <p:nvPr>
            <p:ph type="sldNum" sz="quarter" idx="5"/>
          </p:nvPr>
        </p:nvSpPr>
        <p:spPr/>
        <p:txBody>
          <a:bodyPr/>
          <a:lstStyle/>
          <a:p>
            <a:fld id="{9CBF97E4-62EA-471E-93B7-9A57B41C82FB}" type="slidenum">
              <a:rPr lang="en-GB" smtClean="0"/>
              <a:t>41</a:t>
            </a:fld>
            <a:endParaRPr lang="en-GB"/>
          </a:p>
        </p:txBody>
      </p:sp>
    </p:spTree>
    <p:extLst>
      <p:ext uri="{BB962C8B-B14F-4D97-AF65-F5344CB8AC3E}">
        <p14:creationId xmlns:p14="http://schemas.microsoft.com/office/powerpoint/2010/main" val="1069036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Please go over any problems areas with students. </a:t>
            </a:r>
          </a:p>
          <a:p>
            <a:r>
              <a:rPr lang="en-GB" dirty="0"/>
              <a:t>If you have time before class, please check completion rates by searching for your students. As I mentioned, I’m trying to work on a quicker way of accessing your class results, but for now, please search manually. </a:t>
            </a:r>
          </a:p>
        </p:txBody>
      </p:sp>
      <p:sp>
        <p:nvSpPr>
          <p:cNvPr id="4" name="Slide Number Placeholder 3"/>
          <p:cNvSpPr>
            <a:spLocks noGrp="1"/>
          </p:cNvSpPr>
          <p:nvPr>
            <p:ph type="sldNum" sz="quarter" idx="5"/>
          </p:nvPr>
        </p:nvSpPr>
        <p:spPr/>
        <p:txBody>
          <a:bodyPr/>
          <a:lstStyle/>
          <a:p>
            <a:fld id="{9CBF97E4-62EA-471E-93B7-9A57B41C82FB}" type="slidenum">
              <a:rPr lang="en-GB" smtClean="0"/>
              <a:t>4</a:t>
            </a:fld>
            <a:endParaRPr lang="en-GB"/>
          </a:p>
        </p:txBody>
      </p:sp>
    </p:spTree>
    <p:extLst>
      <p:ext uri="{BB962C8B-B14F-4D97-AF65-F5344CB8AC3E}">
        <p14:creationId xmlns:p14="http://schemas.microsoft.com/office/powerpoint/2010/main" val="1561993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to name instances of when it is important to calculate numbers less than one, e.g. time, money, scientific experiments, etc. </a:t>
            </a:r>
          </a:p>
        </p:txBody>
      </p:sp>
      <p:sp>
        <p:nvSpPr>
          <p:cNvPr id="4" name="Slide Number Placeholder 3"/>
          <p:cNvSpPr>
            <a:spLocks noGrp="1"/>
          </p:cNvSpPr>
          <p:nvPr>
            <p:ph type="sldNum" sz="quarter" idx="5"/>
          </p:nvPr>
        </p:nvSpPr>
        <p:spPr/>
        <p:txBody>
          <a:bodyPr/>
          <a:lstStyle/>
          <a:p>
            <a:fld id="{9CBF97E4-62EA-471E-93B7-9A57B41C82FB}" type="slidenum">
              <a:rPr lang="en-GB" smtClean="0"/>
              <a:t>7</a:t>
            </a:fld>
            <a:endParaRPr lang="en-GB"/>
          </a:p>
        </p:txBody>
      </p:sp>
    </p:spTree>
    <p:extLst>
      <p:ext uri="{BB962C8B-B14F-4D97-AF65-F5344CB8AC3E}">
        <p14:creationId xmlns:p14="http://schemas.microsoft.com/office/powerpoint/2010/main" val="34297101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could do a quick recap on the value names for whole numbers. </a:t>
            </a:r>
          </a:p>
        </p:txBody>
      </p:sp>
      <p:sp>
        <p:nvSpPr>
          <p:cNvPr id="4" name="Slide Number Placeholder 3"/>
          <p:cNvSpPr>
            <a:spLocks noGrp="1"/>
          </p:cNvSpPr>
          <p:nvPr>
            <p:ph type="sldNum" sz="quarter" idx="5"/>
          </p:nvPr>
        </p:nvSpPr>
        <p:spPr/>
        <p:txBody>
          <a:bodyPr/>
          <a:lstStyle/>
          <a:p>
            <a:fld id="{9CBF97E4-62EA-471E-93B7-9A57B41C82FB}" type="slidenum">
              <a:rPr lang="en-GB" smtClean="0"/>
              <a:t>9</a:t>
            </a:fld>
            <a:endParaRPr lang="en-GB"/>
          </a:p>
        </p:txBody>
      </p:sp>
    </p:spTree>
    <p:extLst>
      <p:ext uri="{BB962C8B-B14F-4D97-AF65-F5344CB8AC3E}">
        <p14:creationId xmlns:p14="http://schemas.microsoft.com/office/powerpoint/2010/main" val="2766056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two methods are not entirely comparable as you would never write ‘three point one two’, so explain </a:t>
            </a:r>
            <a:r>
              <a:rPr lang="en-GB" b="1" dirty="0"/>
              <a:t>Method 2 is purely oral</a:t>
            </a:r>
            <a:r>
              <a:rPr lang="en-GB" dirty="0"/>
              <a:t>. </a:t>
            </a:r>
          </a:p>
          <a:p>
            <a:r>
              <a:rPr lang="en-GB" dirty="0"/>
              <a:t>In addition, ‘Business Math Brief’ says the second method is ‘informal’, however, I think this is much more common in British English, but it doesn’t so easily give the sense of the size of the decimal number. </a:t>
            </a:r>
          </a:p>
        </p:txBody>
      </p:sp>
      <p:sp>
        <p:nvSpPr>
          <p:cNvPr id="4" name="Slide Number Placeholder 3"/>
          <p:cNvSpPr>
            <a:spLocks noGrp="1"/>
          </p:cNvSpPr>
          <p:nvPr>
            <p:ph type="sldNum" sz="quarter" idx="5"/>
          </p:nvPr>
        </p:nvSpPr>
        <p:spPr/>
        <p:txBody>
          <a:bodyPr/>
          <a:lstStyle/>
          <a:p>
            <a:fld id="{9CBF97E4-62EA-471E-93B7-9A57B41C82FB}" type="slidenum">
              <a:rPr lang="en-GB" smtClean="0"/>
              <a:t>11</a:t>
            </a:fld>
            <a:endParaRPr lang="en-GB"/>
          </a:p>
        </p:txBody>
      </p:sp>
    </p:spTree>
    <p:extLst>
      <p:ext uri="{BB962C8B-B14F-4D97-AF65-F5344CB8AC3E}">
        <p14:creationId xmlns:p14="http://schemas.microsoft.com/office/powerpoint/2010/main" val="22410021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Point out that when whole numbers combine with decimals, it’s easier to adopt the American pronunciation and omit the ‘and’ when saying whole numbers that are above one hundred, as in examples c) and d). Otherwise ‘and’ is used too often and may cause confusion. </a:t>
            </a:r>
          </a:p>
        </p:txBody>
      </p:sp>
      <p:sp>
        <p:nvSpPr>
          <p:cNvPr id="4" name="Slide Number Placeholder 3"/>
          <p:cNvSpPr>
            <a:spLocks noGrp="1"/>
          </p:cNvSpPr>
          <p:nvPr>
            <p:ph type="sldNum" sz="quarter" idx="5"/>
          </p:nvPr>
        </p:nvSpPr>
        <p:spPr/>
        <p:txBody>
          <a:bodyPr/>
          <a:lstStyle/>
          <a:p>
            <a:fld id="{9CBF97E4-62EA-471E-93B7-9A57B41C82FB}" type="slidenum">
              <a:rPr lang="en-GB" smtClean="0"/>
              <a:t>12</a:t>
            </a:fld>
            <a:endParaRPr lang="en-GB"/>
          </a:p>
        </p:txBody>
      </p:sp>
    </p:spTree>
    <p:extLst>
      <p:ext uri="{BB962C8B-B14F-4D97-AF65-F5344CB8AC3E}">
        <p14:creationId xmlns:p14="http://schemas.microsoft.com/office/powerpoint/2010/main" val="741929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Source: </a:t>
            </a:r>
            <a:r>
              <a:rPr lang="en-GB" u="sng" dirty="0"/>
              <a:t>teachervision.com/decimals/winning-decimals</a:t>
            </a:r>
          </a:p>
          <a:p>
            <a:endParaRPr lang="en-GB" dirty="0"/>
          </a:p>
        </p:txBody>
      </p:sp>
      <p:sp>
        <p:nvSpPr>
          <p:cNvPr id="4" name="Slide Number Placeholder 3"/>
          <p:cNvSpPr>
            <a:spLocks noGrp="1"/>
          </p:cNvSpPr>
          <p:nvPr>
            <p:ph type="sldNum" sz="quarter" idx="5"/>
          </p:nvPr>
        </p:nvSpPr>
        <p:spPr/>
        <p:txBody>
          <a:bodyPr/>
          <a:lstStyle/>
          <a:p>
            <a:fld id="{9CBF97E4-62EA-471E-93B7-9A57B41C82FB}" type="slidenum">
              <a:rPr lang="en-GB" smtClean="0"/>
              <a:t>15</a:t>
            </a:fld>
            <a:endParaRPr lang="en-GB"/>
          </a:p>
        </p:txBody>
      </p:sp>
    </p:spTree>
    <p:extLst>
      <p:ext uri="{BB962C8B-B14F-4D97-AF65-F5344CB8AC3E}">
        <p14:creationId xmlns:p14="http://schemas.microsoft.com/office/powerpoint/2010/main" val="79361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CBF97E4-62EA-471E-93B7-9A57B41C82FB}" type="slidenum">
              <a:rPr lang="en-GB" smtClean="0"/>
              <a:t>19</a:t>
            </a:fld>
            <a:endParaRPr lang="en-GB"/>
          </a:p>
        </p:txBody>
      </p:sp>
    </p:spTree>
    <p:extLst>
      <p:ext uri="{BB962C8B-B14F-4D97-AF65-F5344CB8AC3E}">
        <p14:creationId xmlns:p14="http://schemas.microsoft.com/office/powerpoint/2010/main" val="653796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definition of ‘critical thinking’ was given in Week 1. </a:t>
            </a:r>
          </a:p>
        </p:txBody>
      </p:sp>
      <p:sp>
        <p:nvSpPr>
          <p:cNvPr id="4" name="Slide Number Placeholder 3"/>
          <p:cNvSpPr>
            <a:spLocks noGrp="1"/>
          </p:cNvSpPr>
          <p:nvPr>
            <p:ph type="sldNum" sz="quarter" idx="5"/>
          </p:nvPr>
        </p:nvSpPr>
        <p:spPr/>
        <p:txBody>
          <a:bodyPr/>
          <a:lstStyle/>
          <a:p>
            <a:fld id="{9CBF97E4-62EA-471E-93B7-9A57B41C82FB}" type="slidenum">
              <a:rPr lang="en-GB" smtClean="0"/>
              <a:t>31</a:t>
            </a:fld>
            <a:endParaRPr lang="en-GB"/>
          </a:p>
        </p:txBody>
      </p:sp>
    </p:spTree>
    <p:extLst>
      <p:ext uri="{BB962C8B-B14F-4D97-AF65-F5344CB8AC3E}">
        <p14:creationId xmlns:p14="http://schemas.microsoft.com/office/powerpoint/2010/main" val="2041299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39788" y="1122363"/>
            <a:ext cx="9828212" cy="2387600"/>
          </a:xfrm>
        </p:spPr>
        <p:txBody>
          <a:bodyPr anchor="b"/>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839788" y="3602038"/>
            <a:ext cx="9828212"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969832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94375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07109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17716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034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Chart Placeholder 10">
            <a:extLst>
              <a:ext uri="{FF2B5EF4-FFF2-40B4-BE49-F238E27FC236}">
                <a16:creationId xmlns:a16="http://schemas.microsoft.com/office/drawing/2014/main" id="{0D11AFD2-379A-E343-808C-1E829097DF4D}"/>
              </a:ext>
            </a:extLst>
          </p:cNvPr>
          <p:cNvSpPr>
            <a:spLocks noGrp="1"/>
          </p:cNvSpPr>
          <p:nvPr>
            <p:ph type="chart" sz="quarter" idx="10"/>
          </p:nvPr>
        </p:nvSpPr>
        <p:spPr>
          <a:xfrm>
            <a:off x="5186363" y="982663"/>
            <a:ext cx="6081009" cy="4895850"/>
          </a:xfrm>
        </p:spPr>
        <p:txBody>
          <a:bodyPr/>
          <a:lstStyle/>
          <a:p>
            <a:r>
              <a:rPr lang="en-US"/>
              <a:t>Click icon to add chart</a:t>
            </a:r>
          </a:p>
        </p:txBody>
      </p:sp>
    </p:spTree>
    <p:extLst>
      <p:ext uri="{BB962C8B-B14F-4D97-AF65-F5344CB8AC3E}">
        <p14:creationId xmlns:p14="http://schemas.microsoft.com/office/powerpoint/2010/main" val="2770970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04252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7166F8-5299-9F4F-B50D-A95C9470457A}"/>
              </a:ext>
            </a:extLst>
          </p:cNvPr>
          <p:cNvPicPr>
            <a:picLocks noChangeAspect="1"/>
          </p:cNvPicPr>
          <p:nvPr userDrawn="1"/>
        </p:nvPicPr>
        <p:blipFill>
          <a:blip r:embed="rId2"/>
          <a:stretch>
            <a:fillRect/>
          </a:stretch>
        </p:blipFill>
        <p:spPr>
          <a:xfrm>
            <a:off x="3371850" y="1631950"/>
            <a:ext cx="5448300" cy="3594100"/>
          </a:xfrm>
          <a:prstGeom prst="rect">
            <a:avLst/>
          </a:prstGeom>
        </p:spPr>
      </p:pic>
    </p:spTree>
    <p:extLst>
      <p:ext uri="{BB962C8B-B14F-4D97-AF65-F5344CB8AC3E}">
        <p14:creationId xmlns:p14="http://schemas.microsoft.com/office/powerpoint/2010/main" val="2426585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606115-7CE6-1D4A-A3FA-E2A33C6D51D4}"/>
              </a:ext>
            </a:extLst>
          </p:cNvPr>
          <p:cNvPicPr>
            <a:picLocks noChangeAspect="1"/>
          </p:cNvPicPr>
          <p:nvPr userDrawn="1"/>
        </p:nvPicPr>
        <p:blipFill>
          <a:blip r:embed="rId2"/>
          <a:stretch>
            <a:fillRect/>
          </a:stretch>
        </p:blipFill>
        <p:spPr>
          <a:xfrm>
            <a:off x="3213100" y="1581150"/>
            <a:ext cx="5765800" cy="3695700"/>
          </a:xfrm>
          <a:prstGeom prst="rect">
            <a:avLst/>
          </a:prstGeom>
        </p:spPr>
      </p:pic>
    </p:spTree>
    <p:extLst>
      <p:ext uri="{BB962C8B-B14F-4D97-AF65-F5344CB8AC3E}">
        <p14:creationId xmlns:p14="http://schemas.microsoft.com/office/powerpoint/2010/main" val="2957077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rgbClr val="FFD100"/>
                </a:solidFill>
                <a:latin typeface="Raleway" panose="020B0503030101060003" pitchFamily="34" charset="77"/>
              </a:defRPr>
            </a:lvl1pPr>
          </a:lstStyle>
          <a:p>
            <a:fld id="{2C6E675B-32F0-0843-BC57-13BB22F7DF1E}" type="slidenum">
              <a:rPr lang="en-US" smtClean="0"/>
              <a:pPr/>
              <a:t>‹#›</a:t>
            </a:fld>
            <a:endParaRPr lang="en-US" dirty="0"/>
          </a:p>
        </p:txBody>
      </p:sp>
    </p:spTree>
    <p:extLst>
      <p:ext uri="{BB962C8B-B14F-4D97-AF65-F5344CB8AC3E}">
        <p14:creationId xmlns:p14="http://schemas.microsoft.com/office/powerpoint/2010/main" val="15969826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dt="0"/>
  <p:txStyles>
    <p:titleStyle>
      <a:lvl1pPr algn="l" defTabSz="914400" rtl="0" eaLnBrk="1" latinLnBrk="0" hangingPunct="1">
        <a:lnSpc>
          <a:spcPct val="90000"/>
        </a:lnSpc>
        <a:spcBef>
          <a:spcPct val="0"/>
        </a:spcBef>
        <a:buNone/>
        <a:defRPr sz="4400" b="1" i="0" kern="1200">
          <a:solidFill>
            <a:schemeClr val="tx1"/>
          </a:solidFill>
          <a:latin typeface="ARU Raisonne DemiBold" panose="020B05030402020401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rgbClr val="FFFFFF"/>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rgbClr val="FFFFFF"/>
          </a:solidFill>
          <a:latin typeface="Raleway" panose="020B05030301010600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rgbClr val="FFFFFF"/>
          </a:solidFill>
          <a:latin typeface="Raleway" panose="020B05030301010600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rgbClr val="FFFFFF"/>
          </a:solidFill>
          <a:latin typeface="Raleway" panose="020B05030301010600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FFFFFF"/>
          </a:solidFill>
          <a:latin typeface="Raleway" panose="020B05030301010600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youtu.be/x-2HjO4iGXI"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bebes.uno/medisana-ftn-termometro-por-infrarrojos-para-bebes-que-no-necesita-contacto/" TargetMode="External"/><Relationship Id="rId3" Type="http://schemas.openxmlformats.org/officeDocument/2006/relationships/image" Target="../media/image3.png"/><Relationship Id="rId7" Type="http://schemas.openxmlformats.org/officeDocument/2006/relationships/image" Target="../media/image9.jpg"/><Relationship Id="rId2" Type="http://schemas.openxmlformats.org/officeDocument/2006/relationships/hyperlink" Target="https://www.teachervision.com/decimals/understanding-decimal-place-value-worksheet" TargetMode="Externa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94230-8416-EE43-9EE3-E0A1DE23DCE2}"/>
              </a:ext>
            </a:extLst>
          </p:cNvPr>
          <p:cNvSpPr>
            <a:spLocks noGrp="1"/>
          </p:cNvSpPr>
          <p:nvPr>
            <p:ph type="ctrTitle"/>
          </p:nvPr>
        </p:nvSpPr>
        <p:spPr>
          <a:xfrm>
            <a:off x="839788" y="522705"/>
            <a:ext cx="9828212" cy="1546727"/>
          </a:xfrm>
        </p:spPr>
        <p:txBody>
          <a:bodyPr>
            <a:normAutofit/>
          </a:bodyPr>
          <a:lstStyle/>
          <a:p>
            <a:r>
              <a:rPr lang="en-GB" sz="9600" dirty="0"/>
              <a:t>Welcome</a:t>
            </a:r>
            <a:endParaRPr lang="en-US" sz="9600" dirty="0"/>
          </a:p>
        </p:txBody>
      </p:sp>
      <p:sp>
        <p:nvSpPr>
          <p:cNvPr id="3" name="Subtitle 2">
            <a:extLst>
              <a:ext uri="{FF2B5EF4-FFF2-40B4-BE49-F238E27FC236}">
                <a16:creationId xmlns:a16="http://schemas.microsoft.com/office/drawing/2014/main" id="{9C7493D9-F09C-7947-ACC0-5C0D2ECB1502}"/>
              </a:ext>
            </a:extLst>
          </p:cNvPr>
          <p:cNvSpPr>
            <a:spLocks noGrp="1"/>
          </p:cNvSpPr>
          <p:nvPr>
            <p:ph type="subTitle" idx="1"/>
          </p:nvPr>
        </p:nvSpPr>
        <p:spPr>
          <a:xfrm>
            <a:off x="917643" y="2546088"/>
            <a:ext cx="5677710" cy="2645240"/>
          </a:xfrm>
        </p:spPr>
        <p:txBody>
          <a:bodyPr>
            <a:noAutofit/>
          </a:bodyPr>
          <a:lstStyle/>
          <a:p>
            <a:r>
              <a:rPr lang="en-GB" sz="4000" b="1" dirty="0"/>
              <a:t>Data Skills 1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4000" b="1"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4000" b="1" dirty="0"/>
              <a:t>Week 3: Decimals </a:t>
            </a:r>
            <a:endParaRPr lang="en-GB" sz="4000" dirty="0">
              <a:latin typeface="Raleway Light" panose="020B0403030101060003" pitchFamily="34" charset="77"/>
            </a:endParaRPr>
          </a:p>
        </p:txBody>
      </p:sp>
      <p:pic>
        <p:nvPicPr>
          <p:cNvPr id="7" name="Picture 6">
            <a:extLst>
              <a:ext uri="{FF2B5EF4-FFF2-40B4-BE49-F238E27FC236}">
                <a16:creationId xmlns:a16="http://schemas.microsoft.com/office/drawing/2014/main" id="{F728E9B3-315C-41FA-8988-458938FFF1BA}"/>
              </a:ext>
            </a:extLst>
          </p:cNvPr>
          <p:cNvPicPr>
            <a:picLocks noChangeAspect="1"/>
          </p:cNvPicPr>
          <p:nvPr/>
        </p:nvPicPr>
        <p:blipFill>
          <a:blip r:embed="rId2"/>
          <a:stretch>
            <a:fillRect/>
          </a:stretch>
        </p:blipFill>
        <p:spPr>
          <a:xfrm>
            <a:off x="9836972" y="5112824"/>
            <a:ext cx="1997501" cy="1346860"/>
          </a:xfrm>
          <a:prstGeom prst="rect">
            <a:avLst/>
          </a:prstGeom>
        </p:spPr>
      </p:pic>
    </p:spTree>
    <p:extLst>
      <p:ext uri="{BB962C8B-B14F-4D97-AF65-F5344CB8AC3E}">
        <p14:creationId xmlns:p14="http://schemas.microsoft.com/office/powerpoint/2010/main" val="3009376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392072" y="2971377"/>
            <a:ext cx="5747719" cy="2363237"/>
          </a:xfrm>
        </p:spPr>
        <p:txBody>
          <a:bodyPr>
            <a:normAutofit/>
          </a:bodyPr>
          <a:lstStyle/>
          <a:p>
            <a:pPr algn="ctr" rtl="1"/>
            <a:r>
              <a:rPr lang="en-US" dirty="0">
                <a:solidFill>
                  <a:srgbClr val="003366"/>
                </a:solidFill>
                <a:latin typeface="Raleway" panose="020B0503030101060003" pitchFamily="34" charset="0"/>
              </a:rPr>
              <a:t>Reading and writing decimal numbers</a:t>
            </a:r>
            <a:endParaRPr lang="en-GB"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0540477" y="5716265"/>
            <a:ext cx="1498126" cy="1010145"/>
          </a:xfrm>
          <a:prstGeom prst="rect">
            <a:avLst/>
          </a:prstGeom>
        </p:spPr>
      </p:pic>
    </p:spTree>
    <p:extLst>
      <p:ext uri="{BB962C8B-B14F-4D97-AF65-F5344CB8AC3E}">
        <p14:creationId xmlns:p14="http://schemas.microsoft.com/office/powerpoint/2010/main" val="3876135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1E3414B-56EC-431B-AB45-283DDD03F7A6}"/>
              </a:ext>
            </a:extLst>
          </p:cNvPr>
          <p:cNvPicPr>
            <a:picLocks noChangeAspect="1"/>
          </p:cNvPicPr>
          <p:nvPr/>
        </p:nvPicPr>
        <p:blipFill>
          <a:blip r:embed="rId3"/>
          <a:stretch>
            <a:fillRect/>
          </a:stretch>
        </p:blipFill>
        <p:spPr>
          <a:xfrm>
            <a:off x="10083729" y="5301915"/>
            <a:ext cx="1997501" cy="1346860"/>
          </a:xfrm>
          <a:prstGeom prst="rect">
            <a:avLst/>
          </a:prstGeom>
        </p:spPr>
      </p:pic>
      <p:sp>
        <p:nvSpPr>
          <p:cNvPr id="2" name="Title 1">
            <a:extLst>
              <a:ext uri="{FF2B5EF4-FFF2-40B4-BE49-F238E27FC236}">
                <a16:creationId xmlns:a16="http://schemas.microsoft.com/office/drawing/2014/main" id="{C279F9B1-E938-4FA5-9C76-EB428CE63CF0}"/>
              </a:ext>
            </a:extLst>
          </p:cNvPr>
          <p:cNvSpPr>
            <a:spLocks noGrp="1"/>
          </p:cNvSpPr>
          <p:nvPr>
            <p:ph type="title"/>
          </p:nvPr>
        </p:nvSpPr>
        <p:spPr/>
        <p:txBody>
          <a:bodyPr/>
          <a:lstStyle/>
          <a:p>
            <a:r>
              <a:rPr lang="en-GB" dirty="0"/>
              <a:t>Reading and/or writing decimal numbers  </a:t>
            </a:r>
          </a:p>
        </p:txBody>
      </p:sp>
      <p:sp>
        <p:nvSpPr>
          <p:cNvPr id="5" name="TextBox 4">
            <a:extLst>
              <a:ext uri="{FF2B5EF4-FFF2-40B4-BE49-F238E27FC236}">
                <a16:creationId xmlns:a16="http://schemas.microsoft.com/office/drawing/2014/main" id="{5134AAB4-C436-447C-97C1-4A3DABA8F71F}"/>
              </a:ext>
            </a:extLst>
          </p:cNvPr>
          <p:cNvSpPr txBox="1"/>
          <p:nvPr/>
        </p:nvSpPr>
        <p:spPr>
          <a:xfrm>
            <a:off x="838200" y="1693102"/>
            <a:ext cx="10787743" cy="2554545"/>
          </a:xfrm>
          <a:prstGeom prst="rect">
            <a:avLst/>
          </a:prstGeom>
          <a:noFill/>
        </p:spPr>
        <p:txBody>
          <a:bodyPr wrap="square" rtlCol="0">
            <a:spAutoFit/>
          </a:bodyPr>
          <a:lstStyle/>
          <a:p>
            <a:r>
              <a:rPr lang="en-GB" sz="2000" b="1" dirty="0">
                <a:solidFill>
                  <a:schemeClr val="accent6"/>
                </a:solidFill>
                <a:latin typeface="Raleway" pitchFamily="2" charset="0"/>
              </a:rPr>
              <a:t>METHOD 1</a:t>
            </a:r>
          </a:p>
          <a:p>
            <a:endParaRPr lang="en-GB" sz="2000" b="1" dirty="0">
              <a:solidFill>
                <a:schemeClr val="accent6"/>
              </a:solidFill>
              <a:latin typeface="Raleway" pitchFamily="2" charset="0"/>
            </a:endParaRPr>
          </a:p>
          <a:p>
            <a:pPr marL="342900" indent="-342900">
              <a:buFont typeface="Wingdings" panose="05000000000000000000" pitchFamily="2" charset="2"/>
              <a:buChar char="Ø"/>
            </a:pPr>
            <a:r>
              <a:rPr lang="en-GB" sz="2000" dirty="0">
                <a:solidFill>
                  <a:schemeClr val="accent6"/>
                </a:solidFill>
                <a:latin typeface="Raleway" pitchFamily="2" charset="0"/>
              </a:rPr>
              <a:t>Read or write the whole number part as you would read or write a whole number. </a:t>
            </a:r>
          </a:p>
          <a:p>
            <a:pPr marL="342900" indent="-342900">
              <a:buFont typeface="Wingdings" panose="05000000000000000000" pitchFamily="2" charset="2"/>
              <a:buChar char="Ø"/>
            </a:pPr>
            <a:r>
              <a:rPr lang="en-GB" sz="2000" dirty="0">
                <a:solidFill>
                  <a:schemeClr val="accent6"/>
                </a:solidFill>
                <a:latin typeface="Raleway" pitchFamily="2" charset="0"/>
              </a:rPr>
              <a:t>Use the word </a:t>
            </a:r>
            <a:r>
              <a:rPr lang="en-GB" sz="2000" b="1" dirty="0">
                <a:solidFill>
                  <a:schemeClr val="accent6"/>
                </a:solidFill>
                <a:latin typeface="Raleway" pitchFamily="2" charset="0"/>
              </a:rPr>
              <a:t>‘</a:t>
            </a:r>
            <a:r>
              <a:rPr lang="en-GB" sz="2000" b="1" i="1" dirty="0">
                <a:solidFill>
                  <a:schemeClr val="accent6"/>
                </a:solidFill>
                <a:latin typeface="Raleway" pitchFamily="2" charset="0"/>
              </a:rPr>
              <a:t>and’ </a:t>
            </a:r>
            <a:r>
              <a:rPr lang="en-GB" sz="2000" dirty="0">
                <a:solidFill>
                  <a:schemeClr val="accent6"/>
                </a:solidFill>
                <a:latin typeface="Raleway" pitchFamily="2" charset="0"/>
              </a:rPr>
              <a:t>for the decimal point.</a:t>
            </a:r>
          </a:p>
          <a:p>
            <a:pPr marL="342900" indent="-342900">
              <a:buFont typeface="Wingdings" panose="05000000000000000000" pitchFamily="2" charset="2"/>
              <a:buChar char="Ø"/>
            </a:pPr>
            <a:r>
              <a:rPr lang="en-GB" sz="2000" dirty="0">
                <a:solidFill>
                  <a:schemeClr val="accent6"/>
                </a:solidFill>
                <a:latin typeface="Raleway" pitchFamily="2" charset="0"/>
              </a:rPr>
              <a:t>Read or write the decimal part as you would read or write a whole number. </a:t>
            </a:r>
          </a:p>
          <a:p>
            <a:pPr marL="342900" indent="-342900">
              <a:buFont typeface="Wingdings" panose="05000000000000000000" pitchFamily="2" charset="2"/>
              <a:buChar char="Ø"/>
            </a:pPr>
            <a:r>
              <a:rPr lang="en-GB" sz="2000" dirty="0">
                <a:solidFill>
                  <a:schemeClr val="accent6"/>
                </a:solidFill>
                <a:latin typeface="Raleway" pitchFamily="2" charset="0"/>
              </a:rPr>
              <a:t>Read or write the decimal value. </a:t>
            </a:r>
          </a:p>
          <a:p>
            <a:endParaRPr lang="en-GB" sz="2000" dirty="0">
              <a:solidFill>
                <a:schemeClr val="accent6"/>
              </a:solidFill>
              <a:latin typeface="Raleway" pitchFamily="2" charset="0"/>
            </a:endParaRPr>
          </a:p>
          <a:p>
            <a:r>
              <a:rPr lang="en-GB" sz="2000" dirty="0">
                <a:solidFill>
                  <a:schemeClr val="accent6"/>
                </a:solidFill>
                <a:latin typeface="Raleway" pitchFamily="2" charset="0"/>
              </a:rPr>
              <a:t>So,</a:t>
            </a:r>
            <a:r>
              <a:rPr lang="en-GB" sz="2000" b="1" dirty="0">
                <a:solidFill>
                  <a:schemeClr val="accent6"/>
                </a:solidFill>
                <a:latin typeface="Raleway" pitchFamily="2" charset="0"/>
              </a:rPr>
              <a:t>‘3.12’ </a:t>
            </a:r>
            <a:r>
              <a:rPr lang="en-GB" sz="2000" dirty="0">
                <a:solidFill>
                  <a:schemeClr val="accent6"/>
                </a:solidFill>
                <a:latin typeface="Raleway" pitchFamily="2" charset="0"/>
              </a:rPr>
              <a:t>would be read or written as </a:t>
            </a:r>
            <a:r>
              <a:rPr lang="en-GB" sz="2000" b="1" dirty="0">
                <a:solidFill>
                  <a:schemeClr val="accent6"/>
                </a:solidFill>
                <a:latin typeface="Raleway" pitchFamily="2" charset="0"/>
              </a:rPr>
              <a:t>three and twelve hundredths. </a:t>
            </a:r>
          </a:p>
        </p:txBody>
      </p:sp>
      <p:sp>
        <p:nvSpPr>
          <p:cNvPr id="8" name="TextBox 7">
            <a:extLst>
              <a:ext uri="{FF2B5EF4-FFF2-40B4-BE49-F238E27FC236}">
                <a16:creationId xmlns:a16="http://schemas.microsoft.com/office/drawing/2014/main" id="{5D314F89-AB91-47BA-BA79-43CEFB528FD6}"/>
              </a:ext>
            </a:extLst>
          </p:cNvPr>
          <p:cNvSpPr txBox="1"/>
          <p:nvPr/>
        </p:nvSpPr>
        <p:spPr>
          <a:xfrm>
            <a:off x="838200" y="4431337"/>
            <a:ext cx="10652490" cy="2523768"/>
          </a:xfrm>
          <a:prstGeom prst="rect">
            <a:avLst/>
          </a:prstGeom>
          <a:noFill/>
        </p:spPr>
        <p:txBody>
          <a:bodyPr wrap="square" rtlCol="0">
            <a:spAutoFit/>
          </a:bodyPr>
          <a:lstStyle/>
          <a:p>
            <a:r>
              <a:rPr lang="en-GB" sz="2000" b="1" dirty="0">
                <a:solidFill>
                  <a:schemeClr val="accent6"/>
                </a:solidFill>
                <a:latin typeface="Raleway" pitchFamily="2" charset="0"/>
              </a:rPr>
              <a:t>METHOD 2</a:t>
            </a:r>
          </a:p>
          <a:p>
            <a:endParaRPr lang="en-GB" sz="2000" b="1" dirty="0">
              <a:solidFill>
                <a:schemeClr val="accent6"/>
              </a:solidFill>
              <a:latin typeface="Raleway" pitchFamily="2" charset="0"/>
            </a:endParaRPr>
          </a:p>
          <a:p>
            <a:pPr marL="342900" indent="-342900">
              <a:buFont typeface="Wingdings" panose="05000000000000000000" pitchFamily="2" charset="2"/>
              <a:buChar char="Ø"/>
            </a:pPr>
            <a:r>
              <a:rPr lang="en-GB" sz="2000" dirty="0">
                <a:solidFill>
                  <a:schemeClr val="accent6"/>
                </a:solidFill>
                <a:latin typeface="Raleway" pitchFamily="2" charset="0"/>
              </a:rPr>
              <a:t>Read the whole number part as you would read a whole number. </a:t>
            </a:r>
          </a:p>
          <a:p>
            <a:pPr marL="342900" indent="-342900">
              <a:buFont typeface="Wingdings" panose="05000000000000000000" pitchFamily="2" charset="2"/>
              <a:buChar char="Ø"/>
            </a:pPr>
            <a:r>
              <a:rPr lang="en-GB" sz="2000" dirty="0">
                <a:solidFill>
                  <a:schemeClr val="accent6"/>
                </a:solidFill>
                <a:latin typeface="Raleway" pitchFamily="2" charset="0"/>
              </a:rPr>
              <a:t>Use the word </a:t>
            </a:r>
            <a:r>
              <a:rPr lang="en-GB" sz="2000" b="1" dirty="0">
                <a:solidFill>
                  <a:schemeClr val="accent6"/>
                </a:solidFill>
                <a:latin typeface="Raleway" pitchFamily="2" charset="0"/>
              </a:rPr>
              <a:t>‘</a:t>
            </a:r>
            <a:r>
              <a:rPr lang="en-GB" sz="2000" b="1" i="1" dirty="0">
                <a:solidFill>
                  <a:schemeClr val="accent6"/>
                </a:solidFill>
                <a:latin typeface="Raleway" pitchFamily="2" charset="0"/>
              </a:rPr>
              <a:t>point’</a:t>
            </a:r>
            <a:r>
              <a:rPr lang="en-GB" sz="2000" b="1" dirty="0">
                <a:solidFill>
                  <a:schemeClr val="accent6"/>
                </a:solidFill>
                <a:latin typeface="Raleway" pitchFamily="2" charset="0"/>
              </a:rPr>
              <a:t> </a:t>
            </a:r>
            <a:r>
              <a:rPr lang="en-GB" sz="2000" dirty="0">
                <a:solidFill>
                  <a:schemeClr val="accent6"/>
                </a:solidFill>
                <a:latin typeface="Raleway" pitchFamily="2" charset="0"/>
              </a:rPr>
              <a:t>for the decimal point. </a:t>
            </a:r>
          </a:p>
          <a:p>
            <a:pPr marL="342900" indent="-342900">
              <a:buFont typeface="Wingdings" panose="05000000000000000000" pitchFamily="2" charset="2"/>
              <a:buChar char="Ø"/>
            </a:pPr>
            <a:r>
              <a:rPr lang="en-GB" sz="2000" dirty="0">
                <a:solidFill>
                  <a:schemeClr val="accent6"/>
                </a:solidFill>
                <a:latin typeface="Raleway" pitchFamily="2" charset="0"/>
              </a:rPr>
              <a:t>Read each individual number to the right of the decimal. </a:t>
            </a:r>
          </a:p>
          <a:p>
            <a:endParaRPr lang="en-GB" sz="2000" dirty="0">
              <a:solidFill>
                <a:schemeClr val="accent6"/>
              </a:solidFill>
              <a:latin typeface="Raleway" pitchFamily="2" charset="0"/>
            </a:endParaRPr>
          </a:p>
          <a:p>
            <a:r>
              <a:rPr lang="en-GB" sz="2000" dirty="0">
                <a:solidFill>
                  <a:schemeClr val="accent6"/>
                </a:solidFill>
                <a:latin typeface="Raleway" pitchFamily="2" charset="0"/>
              </a:rPr>
              <a:t>So,‘</a:t>
            </a:r>
            <a:r>
              <a:rPr lang="en-GB" sz="2000" b="1" dirty="0">
                <a:solidFill>
                  <a:schemeClr val="accent6"/>
                </a:solidFill>
                <a:latin typeface="Raleway" pitchFamily="2" charset="0"/>
              </a:rPr>
              <a:t>3.12’</a:t>
            </a:r>
            <a:r>
              <a:rPr lang="en-GB" sz="2000" dirty="0">
                <a:solidFill>
                  <a:schemeClr val="accent6"/>
                </a:solidFill>
                <a:latin typeface="Raleway" pitchFamily="2" charset="0"/>
              </a:rPr>
              <a:t> would be read as </a:t>
            </a:r>
            <a:r>
              <a:rPr lang="en-GB" sz="2000" b="1" dirty="0">
                <a:solidFill>
                  <a:schemeClr val="accent6"/>
                </a:solidFill>
                <a:latin typeface="Raleway" pitchFamily="2" charset="0"/>
              </a:rPr>
              <a:t>three point one two</a:t>
            </a:r>
            <a:r>
              <a:rPr lang="en-GB" sz="2000" dirty="0">
                <a:solidFill>
                  <a:schemeClr val="accent6"/>
                </a:solidFill>
                <a:latin typeface="Raleway" pitchFamily="2" charset="0"/>
              </a:rPr>
              <a:t>, although we wouldn’t write this.</a:t>
            </a:r>
          </a:p>
          <a:p>
            <a:endParaRPr lang="en-GB" dirty="0"/>
          </a:p>
        </p:txBody>
      </p:sp>
    </p:spTree>
    <p:extLst>
      <p:ext uri="{BB962C8B-B14F-4D97-AF65-F5344CB8AC3E}">
        <p14:creationId xmlns:p14="http://schemas.microsoft.com/office/powerpoint/2010/main" val="4199875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48491E0E-2F7D-40C7-A5D0-B3DCF99101B4}"/>
              </a:ext>
            </a:extLst>
          </p:cNvPr>
          <p:cNvSpPr>
            <a:spLocks noGrp="1"/>
          </p:cNvSpPr>
          <p:nvPr>
            <p:ph type="title"/>
          </p:nvPr>
        </p:nvSpPr>
        <p:spPr>
          <a:xfrm>
            <a:off x="733825" y="580680"/>
            <a:ext cx="8686800" cy="893298"/>
          </a:xfrm>
        </p:spPr>
        <p:txBody>
          <a:bodyPr>
            <a:normAutofit/>
          </a:bodyPr>
          <a:lstStyle/>
          <a:p>
            <a:r>
              <a:rPr lang="en-US" altLang="en-US" sz="4300" dirty="0">
                <a:latin typeface="ARU Raisonne DemiBold" panose="020B0503040202040103"/>
                <a:ea typeface="ＭＳ Ｐゴシック" pitchFamily="34" charset="-128"/>
              </a:rPr>
              <a:t>Examples</a:t>
            </a:r>
          </a:p>
        </p:txBody>
      </p:sp>
      <p:sp>
        <p:nvSpPr>
          <p:cNvPr id="17411" name="Content Placeholder 2">
            <a:extLst>
              <a:ext uri="{FF2B5EF4-FFF2-40B4-BE49-F238E27FC236}">
                <a16:creationId xmlns:a16="http://schemas.microsoft.com/office/drawing/2014/main" id="{6CB3554D-694A-4788-B614-9E91591D4BF4}"/>
              </a:ext>
            </a:extLst>
          </p:cNvPr>
          <p:cNvSpPr>
            <a:spLocks noGrp="1"/>
          </p:cNvSpPr>
          <p:nvPr>
            <p:ph idx="1"/>
          </p:nvPr>
        </p:nvSpPr>
        <p:spPr>
          <a:xfrm>
            <a:off x="6448151" y="5112047"/>
            <a:ext cx="3416040" cy="478146"/>
          </a:xfrm>
        </p:spPr>
        <p:txBody>
          <a:bodyPr>
            <a:noAutofit/>
          </a:bodyPr>
          <a:lstStyle/>
          <a:p>
            <a:pPr marL="0" indent="0">
              <a:buNone/>
            </a:pPr>
            <a:r>
              <a:rPr lang="en-US" altLang="en-US" sz="2600" b="1" dirty="0">
                <a:solidFill>
                  <a:schemeClr val="accent6"/>
                </a:solidFill>
                <a:latin typeface="Raleway" pitchFamily="2" charset="0"/>
                <a:ea typeface="ＭＳ Ｐゴシック" panose="020B0600070205080204" pitchFamily="34" charset="-128"/>
                <a:cs typeface="Calibri" panose="020F0502020204030204" pitchFamily="34" charset="0"/>
              </a:rPr>
              <a:t>d)  5,600,000.0072 </a:t>
            </a:r>
          </a:p>
        </p:txBody>
      </p:sp>
      <p:pic>
        <p:nvPicPr>
          <p:cNvPr id="2" name="Picture 1">
            <a:extLst>
              <a:ext uri="{FF2B5EF4-FFF2-40B4-BE49-F238E27FC236}">
                <a16:creationId xmlns:a16="http://schemas.microsoft.com/office/drawing/2014/main" id="{5DD0B183-6F51-4852-BEF4-505CDEE88BE5}"/>
              </a:ext>
            </a:extLst>
          </p:cNvPr>
          <p:cNvPicPr>
            <a:picLocks noChangeAspect="1"/>
          </p:cNvPicPr>
          <p:nvPr/>
        </p:nvPicPr>
        <p:blipFill>
          <a:blip r:embed="rId3"/>
          <a:stretch>
            <a:fillRect/>
          </a:stretch>
        </p:blipFill>
        <p:spPr>
          <a:xfrm>
            <a:off x="10027920" y="5351120"/>
            <a:ext cx="1997501" cy="1346860"/>
          </a:xfrm>
          <a:prstGeom prst="rect">
            <a:avLst/>
          </a:prstGeom>
        </p:spPr>
      </p:pic>
      <p:sp>
        <p:nvSpPr>
          <p:cNvPr id="4" name="TextBox 3">
            <a:extLst>
              <a:ext uri="{FF2B5EF4-FFF2-40B4-BE49-F238E27FC236}">
                <a16:creationId xmlns:a16="http://schemas.microsoft.com/office/drawing/2014/main" id="{C63B315A-1CF9-CCCD-5217-8AB0D0B97E08}"/>
              </a:ext>
            </a:extLst>
          </p:cNvPr>
          <p:cNvSpPr txBox="1"/>
          <p:nvPr/>
        </p:nvSpPr>
        <p:spPr>
          <a:xfrm>
            <a:off x="1069497" y="1776925"/>
            <a:ext cx="1167803" cy="492443"/>
          </a:xfrm>
          <a:prstGeom prst="rect">
            <a:avLst/>
          </a:prstGeom>
          <a:noFill/>
        </p:spPr>
        <p:txBody>
          <a:bodyPr wrap="square">
            <a:spAutoFit/>
          </a:bodyPr>
          <a:lstStyle/>
          <a:p>
            <a:pPr marL="0" indent="0" eaLnBrk="1" hangingPunct="1">
              <a:buNone/>
            </a:pPr>
            <a:r>
              <a:rPr lang="en-US" altLang="en-US" sz="2600" b="1" dirty="0">
                <a:solidFill>
                  <a:schemeClr val="accent6"/>
                </a:solidFill>
                <a:latin typeface="Raleway" pitchFamily="2" charset="0"/>
                <a:ea typeface="ＭＳ Ｐゴシック" panose="020B0600070205080204" pitchFamily="34" charset="-128"/>
                <a:cs typeface="Calibri" panose="020F0502020204030204" pitchFamily="34" charset="0"/>
              </a:rPr>
              <a:t>a)   9.7</a:t>
            </a:r>
          </a:p>
        </p:txBody>
      </p:sp>
      <p:sp>
        <p:nvSpPr>
          <p:cNvPr id="6" name="TextBox 5">
            <a:extLst>
              <a:ext uri="{FF2B5EF4-FFF2-40B4-BE49-F238E27FC236}">
                <a16:creationId xmlns:a16="http://schemas.microsoft.com/office/drawing/2014/main" id="{E9F87DA5-2B9B-C723-609E-E31A21667A49}"/>
              </a:ext>
            </a:extLst>
          </p:cNvPr>
          <p:cNvSpPr txBox="1"/>
          <p:nvPr/>
        </p:nvSpPr>
        <p:spPr>
          <a:xfrm>
            <a:off x="1042376" y="2263988"/>
            <a:ext cx="3768191" cy="492443"/>
          </a:xfrm>
          <a:prstGeom prst="rect">
            <a:avLst/>
          </a:prstGeom>
          <a:noFill/>
        </p:spPr>
        <p:txBody>
          <a:bodyPr wrap="square">
            <a:spAutoFit/>
          </a:bodyPr>
          <a:lstStyle/>
          <a:p>
            <a:pPr marL="0" indent="0" eaLnBrk="1" hangingPunct="1">
              <a:buNone/>
            </a:pPr>
            <a:r>
              <a:rPr lang="en-US" altLang="en-US" sz="2600" b="1" dirty="0">
                <a:solidFill>
                  <a:schemeClr val="accent6"/>
                </a:solidFill>
                <a:latin typeface="Raleway" pitchFamily="2" charset="0"/>
              </a:rPr>
              <a:t>nine and seven ten</a:t>
            </a:r>
            <a:r>
              <a:rPr lang="en-US" altLang="en-US" sz="2600" b="1" dirty="0">
                <a:solidFill>
                  <a:srgbClr val="FF0000"/>
                </a:solidFill>
                <a:latin typeface="Raleway" pitchFamily="2" charset="0"/>
              </a:rPr>
              <a:t>ths</a:t>
            </a:r>
          </a:p>
        </p:txBody>
      </p:sp>
      <p:sp>
        <p:nvSpPr>
          <p:cNvPr id="8" name="TextBox 7">
            <a:extLst>
              <a:ext uri="{FF2B5EF4-FFF2-40B4-BE49-F238E27FC236}">
                <a16:creationId xmlns:a16="http://schemas.microsoft.com/office/drawing/2014/main" id="{F379D26B-2D32-B54C-C940-D31D0B889E75}"/>
              </a:ext>
            </a:extLst>
          </p:cNvPr>
          <p:cNvSpPr txBox="1"/>
          <p:nvPr/>
        </p:nvSpPr>
        <p:spPr>
          <a:xfrm>
            <a:off x="8860117" y="2106088"/>
            <a:ext cx="1585878" cy="492443"/>
          </a:xfrm>
          <a:prstGeom prst="rect">
            <a:avLst/>
          </a:prstGeom>
          <a:noFill/>
        </p:spPr>
        <p:txBody>
          <a:bodyPr wrap="square">
            <a:spAutoFit/>
          </a:bodyPr>
          <a:lstStyle/>
          <a:p>
            <a:pPr marL="0" indent="0">
              <a:buNone/>
            </a:pPr>
            <a:r>
              <a:rPr lang="en-US" altLang="en-US" sz="2600" b="1" dirty="0">
                <a:solidFill>
                  <a:schemeClr val="accent6"/>
                </a:solidFill>
                <a:latin typeface="Raleway" pitchFamily="2" charset="0"/>
                <a:ea typeface="ＭＳ Ｐゴシック" panose="020B0600070205080204" pitchFamily="34" charset="-128"/>
                <a:cs typeface="Calibri" panose="020F0502020204030204" pitchFamily="34" charset="0"/>
              </a:rPr>
              <a:t>b)   11.59 </a:t>
            </a:r>
          </a:p>
        </p:txBody>
      </p:sp>
      <p:sp>
        <p:nvSpPr>
          <p:cNvPr id="10" name="TextBox 9">
            <a:extLst>
              <a:ext uri="{FF2B5EF4-FFF2-40B4-BE49-F238E27FC236}">
                <a16:creationId xmlns:a16="http://schemas.microsoft.com/office/drawing/2014/main" id="{489B93BF-A859-1EED-3E4E-1CD47A649237}"/>
              </a:ext>
            </a:extLst>
          </p:cNvPr>
          <p:cNvSpPr txBox="1"/>
          <p:nvPr/>
        </p:nvSpPr>
        <p:spPr>
          <a:xfrm>
            <a:off x="5744185" y="2579464"/>
            <a:ext cx="5552296" cy="492443"/>
          </a:xfrm>
          <a:prstGeom prst="rect">
            <a:avLst/>
          </a:prstGeom>
          <a:noFill/>
        </p:spPr>
        <p:txBody>
          <a:bodyPr wrap="square">
            <a:spAutoFit/>
          </a:bodyPr>
          <a:lstStyle/>
          <a:p>
            <a:pPr marL="0" indent="0">
              <a:buNone/>
            </a:pPr>
            <a:r>
              <a:rPr lang="en-US" altLang="en-US" sz="2600" b="1" dirty="0">
                <a:solidFill>
                  <a:schemeClr val="accent6"/>
                </a:solidFill>
                <a:latin typeface="Raleway" pitchFamily="2" charset="0"/>
              </a:rPr>
              <a:t>eleven and fifty-nine hundred</a:t>
            </a:r>
            <a:r>
              <a:rPr lang="en-US" altLang="en-US" sz="2600" b="1" dirty="0">
                <a:solidFill>
                  <a:srgbClr val="FF0000"/>
                </a:solidFill>
                <a:latin typeface="Raleway" pitchFamily="2" charset="0"/>
              </a:rPr>
              <a:t>ths</a:t>
            </a:r>
          </a:p>
        </p:txBody>
      </p:sp>
      <p:sp>
        <p:nvSpPr>
          <p:cNvPr id="12" name="TextBox 11">
            <a:extLst>
              <a:ext uri="{FF2B5EF4-FFF2-40B4-BE49-F238E27FC236}">
                <a16:creationId xmlns:a16="http://schemas.microsoft.com/office/drawing/2014/main" id="{AF48E3C5-1A78-5F18-A16D-35AFC0694106}"/>
              </a:ext>
            </a:extLst>
          </p:cNvPr>
          <p:cNvSpPr txBox="1"/>
          <p:nvPr/>
        </p:nvSpPr>
        <p:spPr>
          <a:xfrm>
            <a:off x="1042376" y="3300243"/>
            <a:ext cx="2129702" cy="492443"/>
          </a:xfrm>
          <a:prstGeom prst="rect">
            <a:avLst/>
          </a:prstGeom>
          <a:noFill/>
        </p:spPr>
        <p:txBody>
          <a:bodyPr wrap="square">
            <a:spAutoFit/>
          </a:bodyPr>
          <a:lstStyle/>
          <a:p>
            <a:pPr marL="0" indent="0">
              <a:buNone/>
            </a:pPr>
            <a:r>
              <a:rPr lang="en-US" altLang="en-US" sz="2600" b="1" dirty="0">
                <a:solidFill>
                  <a:schemeClr val="accent6"/>
                </a:solidFill>
                <a:latin typeface="Raleway" pitchFamily="2" charset="0"/>
                <a:ea typeface="ＭＳ Ｐゴシック" panose="020B0600070205080204" pitchFamily="34" charset="-128"/>
                <a:cs typeface="Calibri" panose="020F0502020204030204" pitchFamily="34" charset="0"/>
              </a:rPr>
              <a:t>c)   1045.658</a:t>
            </a:r>
            <a:r>
              <a:rPr lang="en-US" altLang="en-US" sz="1800" b="1" dirty="0">
                <a:solidFill>
                  <a:schemeClr val="accent6"/>
                </a:solidFill>
                <a:latin typeface="Raleway" pitchFamily="2" charset="0"/>
                <a:ea typeface="ＭＳ Ｐゴシック" panose="020B0600070205080204" pitchFamily="34" charset="-128"/>
                <a:cs typeface="Calibri" panose="020F0502020204030204" pitchFamily="34" charset="0"/>
              </a:rPr>
              <a:t> </a:t>
            </a:r>
          </a:p>
        </p:txBody>
      </p:sp>
      <p:sp>
        <p:nvSpPr>
          <p:cNvPr id="14" name="TextBox 13">
            <a:extLst>
              <a:ext uri="{FF2B5EF4-FFF2-40B4-BE49-F238E27FC236}">
                <a16:creationId xmlns:a16="http://schemas.microsoft.com/office/drawing/2014/main" id="{8D2AE210-1037-C680-CA9B-BEF7FB63A537}"/>
              </a:ext>
            </a:extLst>
          </p:cNvPr>
          <p:cNvSpPr txBox="1"/>
          <p:nvPr/>
        </p:nvSpPr>
        <p:spPr>
          <a:xfrm>
            <a:off x="1042376" y="3832260"/>
            <a:ext cx="9403619" cy="892552"/>
          </a:xfrm>
          <a:prstGeom prst="rect">
            <a:avLst/>
          </a:prstGeom>
          <a:noFill/>
        </p:spPr>
        <p:txBody>
          <a:bodyPr wrap="square">
            <a:spAutoFit/>
          </a:bodyPr>
          <a:lstStyle/>
          <a:p>
            <a:pPr marL="0" indent="0">
              <a:buNone/>
            </a:pPr>
            <a:r>
              <a:rPr lang="en-US" altLang="en-US" sz="2600" b="1" dirty="0">
                <a:solidFill>
                  <a:schemeClr val="accent6"/>
                </a:solidFill>
                <a:latin typeface="Raleway" pitchFamily="2" charset="0"/>
              </a:rPr>
              <a:t>one thousand, forty-five and six hundred fifty-eight thousand</a:t>
            </a:r>
            <a:r>
              <a:rPr lang="en-US" altLang="en-US" sz="2600" b="1" dirty="0">
                <a:solidFill>
                  <a:srgbClr val="FF0000"/>
                </a:solidFill>
                <a:latin typeface="Raleway" pitchFamily="2" charset="0"/>
              </a:rPr>
              <a:t>ths </a:t>
            </a:r>
          </a:p>
        </p:txBody>
      </p:sp>
      <p:sp>
        <p:nvSpPr>
          <p:cNvPr id="16" name="TextBox 15">
            <a:extLst>
              <a:ext uri="{FF2B5EF4-FFF2-40B4-BE49-F238E27FC236}">
                <a16:creationId xmlns:a16="http://schemas.microsoft.com/office/drawing/2014/main" id="{A30DF511-9983-D082-B1D8-B4E5E8DC8887}"/>
              </a:ext>
            </a:extLst>
          </p:cNvPr>
          <p:cNvSpPr txBox="1"/>
          <p:nvPr/>
        </p:nvSpPr>
        <p:spPr>
          <a:xfrm>
            <a:off x="1069497" y="5578274"/>
            <a:ext cx="8959084" cy="892552"/>
          </a:xfrm>
          <a:prstGeom prst="rect">
            <a:avLst/>
          </a:prstGeom>
          <a:noFill/>
        </p:spPr>
        <p:txBody>
          <a:bodyPr wrap="square">
            <a:spAutoFit/>
          </a:bodyPr>
          <a:lstStyle/>
          <a:p>
            <a:pPr marL="0" indent="0">
              <a:buNone/>
            </a:pPr>
            <a:r>
              <a:rPr lang="en-US" altLang="en-US" sz="2600" b="1" dirty="0">
                <a:solidFill>
                  <a:schemeClr val="accent6"/>
                </a:solidFill>
                <a:latin typeface="Raleway" pitchFamily="2" charset="0"/>
              </a:rPr>
              <a:t>five million, six hundred thousand and seventy-two ten thousand</a:t>
            </a:r>
            <a:r>
              <a:rPr lang="en-US" altLang="en-US" sz="2600" b="1" dirty="0">
                <a:solidFill>
                  <a:srgbClr val="FF0000"/>
                </a:solidFill>
                <a:latin typeface="Raleway" pitchFamily="2" charset="0"/>
              </a:rPr>
              <a:t>ths</a:t>
            </a:r>
          </a:p>
        </p:txBody>
      </p:sp>
    </p:spTree>
    <p:extLst>
      <p:ext uri="{BB962C8B-B14F-4D97-AF65-F5344CB8AC3E}">
        <p14:creationId xmlns:p14="http://schemas.microsoft.com/office/powerpoint/2010/main" val="259309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7411">
                                            <p:txEl>
                                              <p:pRg st="0" end="0"/>
                                            </p:txEl>
                                          </p:spTgt>
                                        </p:tgtEl>
                                        <p:attrNameLst>
                                          <p:attrName>style.visibility</p:attrName>
                                        </p:attrNameLst>
                                      </p:cBhvr>
                                      <p:to>
                                        <p:strVal val="visible"/>
                                      </p:to>
                                    </p:set>
                                    <p:anim calcmode="lin" valueType="num">
                                      <p:cBhvr additive="base">
                                        <p:cTn id="43" dur="500" fill="hold"/>
                                        <p:tgtEl>
                                          <p:spTgt spid="17411">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74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additive="base">
                                        <p:cTn id="49" dur="500" fill="hold"/>
                                        <p:tgtEl>
                                          <p:spTgt spid="16"/>
                                        </p:tgtEl>
                                        <p:attrNameLst>
                                          <p:attrName>ppt_x</p:attrName>
                                        </p:attrNameLst>
                                      </p:cBhvr>
                                      <p:tavLst>
                                        <p:tav tm="0">
                                          <p:val>
                                            <p:strVal val="#ppt_x"/>
                                          </p:val>
                                        </p:tav>
                                        <p:tav tm="100000">
                                          <p:val>
                                            <p:strVal val="#ppt_x"/>
                                          </p:val>
                                        </p:tav>
                                      </p:tavLst>
                                    </p:anim>
                                    <p:anim calcmode="lin" valueType="num">
                                      <p:cBhvr additive="base">
                                        <p:cTn id="5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p:bldP spid="4" grpId="0"/>
      <p:bldP spid="6" grpId="0"/>
      <p:bldP spid="8" grpId="0"/>
      <p:bldP spid="10" grpId="0"/>
      <p:bldP spid="12" grpId="0"/>
      <p:bldP spid="14"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5E6B1-94E2-4FB1-80D0-8477467EC9B4}"/>
              </a:ext>
            </a:extLst>
          </p:cNvPr>
          <p:cNvSpPr>
            <a:spLocks noGrp="1"/>
          </p:cNvSpPr>
          <p:nvPr>
            <p:ph type="title"/>
          </p:nvPr>
        </p:nvSpPr>
        <p:spPr/>
        <p:txBody>
          <a:bodyPr/>
          <a:lstStyle/>
          <a:p>
            <a:r>
              <a:rPr lang="en-GB" dirty="0"/>
              <a:t>Practice </a:t>
            </a:r>
          </a:p>
        </p:txBody>
      </p:sp>
      <p:sp>
        <p:nvSpPr>
          <p:cNvPr id="6" name="TextBox 5">
            <a:extLst>
              <a:ext uri="{FF2B5EF4-FFF2-40B4-BE49-F238E27FC236}">
                <a16:creationId xmlns:a16="http://schemas.microsoft.com/office/drawing/2014/main" id="{CFDF721E-6C78-47E6-93A3-BE6A29CEE485}"/>
              </a:ext>
            </a:extLst>
          </p:cNvPr>
          <p:cNvSpPr txBox="1"/>
          <p:nvPr/>
        </p:nvSpPr>
        <p:spPr>
          <a:xfrm>
            <a:off x="838200" y="1690688"/>
            <a:ext cx="9673354" cy="830997"/>
          </a:xfrm>
          <a:prstGeom prst="rect">
            <a:avLst/>
          </a:prstGeom>
          <a:noFill/>
        </p:spPr>
        <p:txBody>
          <a:bodyPr wrap="square" rtlCol="0">
            <a:spAutoFit/>
          </a:bodyPr>
          <a:lstStyle/>
          <a:p>
            <a:r>
              <a:rPr lang="en-GB" sz="2400" dirty="0">
                <a:solidFill>
                  <a:schemeClr val="accent6"/>
                </a:solidFill>
                <a:latin typeface="Raleway" pitchFamily="2" charset="0"/>
              </a:rPr>
              <a:t>Write the following in words using Method 1. The first one has been done for you as an example.   </a:t>
            </a:r>
          </a:p>
        </p:txBody>
      </p:sp>
      <p:sp>
        <p:nvSpPr>
          <p:cNvPr id="10" name="TextBox 9">
            <a:extLst>
              <a:ext uri="{FF2B5EF4-FFF2-40B4-BE49-F238E27FC236}">
                <a16:creationId xmlns:a16="http://schemas.microsoft.com/office/drawing/2014/main" id="{E879D174-C650-4D11-ACCC-B51FACC7B622}"/>
              </a:ext>
            </a:extLst>
          </p:cNvPr>
          <p:cNvSpPr txBox="1"/>
          <p:nvPr/>
        </p:nvSpPr>
        <p:spPr>
          <a:xfrm>
            <a:off x="912478" y="2755995"/>
            <a:ext cx="2931239" cy="3649204"/>
          </a:xfrm>
          <a:prstGeom prst="rect">
            <a:avLst/>
          </a:prstGeom>
          <a:noFill/>
        </p:spPr>
        <p:txBody>
          <a:bodyPr wrap="square">
            <a:spAutoFit/>
          </a:bodyPr>
          <a:lstStyle/>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5.8</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FFFFFF"/>
                </a:solidFill>
                <a:effectLst/>
                <a:uLnTx/>
                <a:uFillTx/>
                <a:latin typeface="Raleway" pitchFamily="2" charset="0"/>
                <a:cs typeface="Calibri" panose="020F0502020204030204" pitchFamily="34" charset="0"/>
              </a:rPr>
              <a:t>0.721</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789.48</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1,341.466</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5,656.65</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0.0</a:t>
            </a:r>
            <a:r>
              <a:rPr kumimoji="0" lang="en-US" sz="2400" b="0" i="0" u="none" strike="noStrike" kern="1200" cap="none" spc="0" normalizeH="0" baseline="0" noProof="0" dirty="0">
                <a:ln>
                  <a:noFill/>
                </a:ln>
                <a:solidFill>
                  <a:srgbClr val="FFFFFF"/>
                </a:solidFill>
                <a:effectLst/>
                <a:uLnTx/>
                <a:uFillTx/>
                <a:latin typeface="Raleway" pitchFamily="2" charset="0"/>
                <a:cs typeface="Calibri" panose="020F0502020204030204" pitchFamily="34" charset="0"/>
              </a:rPr>
              <a:t>9</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lang="en-US" sz="2400" dirty="0">
                <a:solidFill>
                  <a:srgbClr val="FFFFFF"/>
                </a:solidFill>
                <a:latin typeface="Raleway" pitchFamily="2" charset="0"/>
                <a:cs typeface="Calibri" panose="020F0502020204030204" pitchFamily="34" charset="0"/>
              </a:rPr>
              <a:t>1.8</a:t>
            </a:r>
          </a:p>
          <a:p>
            <a:pPr marL="742950" marR="0" lvl="0" indent="-74295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2400" b="0" i="0" u="none" strike="noStrike" kern="1200" cap="none" spc="0" normalizeH="0" baseline="0" noProof="0" dirty="0">
                <a:ln>
                  <a:noFill/>
                </a:ln>
                <a:solidFill>
                  <a:srgbClr val="FFFFFF"/>
                </a:solidFill>
                <a:effectLst/>
                <a:uLnTx/>
                <a:uFillTx/>
                <a:latin typeface="Raleway" pitchFamily="2" charset="0"/>
                <a:cs typeface="Calibri" panose="020F0502020204030204" pitchFamily="34" charset="0"/>
              </a:rPr>
              <a:t>45,978.8775</a:t>
            </a:r>
          </a:p>
        </p:txBody>
      </p:sp>
      <p:pic>
        <p:nvPicPr>
          <p:cNvPr id="5" name="Picture 4">
            <a:extLst>
              <a:ext uri="{FF2B5EF4-FFF2-40B4-BE49-F238E27FC236}">
                <a16:creationId xmlns:a16="http://schemas.microsoft.com/office/drawing/2014/main" id="{A09529D9-D78F-4BD5-AC4C-A06068A42F77}"/>
              </a:ext>
            </a:extLst>
          </p:cNvPr>
          <p:cNvPicPr>
            <a:picLocks noChangeAspect="1"/>
          </p:cNvPicPr>
          <p:nvPr/>
        </p:nvPicPr>
        <p:blipFill>
          <a:blip r:embed="rId2"/>
          <a:stretch>
            <a:fillRect/>
          </a:stretch>
        </p:blipFill>
        <p:spPr>
          <a:xfrm>
            <a:off x="10036196" y="5321031"/>
            <a:ext cx="1997501" cy="1346860"/>
          </a:xfrm>
          <a:prstGeom prst="rect">
            <a:avLst/>
          </a:prstGeom>
        </p:spPr>
      </p:pic>
      <p:sp>
        <p:nvSpPr>
          <p:cNvPr id="3" name="TextBox 2">
            <a:extLst>
              <a:ext uri="{FF2B5EF4-FFF2-40B4-BE49-F238E27FC236}">
                <a16:creationId xmlns:a16="http://schemas.microsoft.com/office/drawing/2014/main" id="{0EB99638-19FA-7596-55C6-EEBDA37BD92E}"/>
              </a:ext>
            </a:extLst>
          </p:cNvPr>
          <p:cNvSpPr txBox="1"/>
          <p:nvPr/>
        </p:nvSpPr>
        <p:spPr>
          <a:xfrm>
            <a:off x="2209125" y="2755995"/>
            <a:ext cx="2670924" cy="400110"/>
          </a:xfrm>
          <a:prstGeom prst="rect">
            <a:avLst/>
          </a:prstGeom>
          <a:noFill/>
        </p:spPr>
        <p:txBody>
          <a:bodyPr wrap="none" rtlCol="0">
            <a:spAutoFit/>
          </a:bodyPr>
          <a:lstStyle/>
          <a:p>
            <a:r>
              <a:rPr lang="en-GB" sz="2000" dirty="0">
                <a:solidFill>
                  <a:srgbClr val="FF0000"/>
                </a:solidFill>
                <a:latin typeface="Raleway" pitchFamily="2" charset="0"/>
              </a:rPr>
              <a:t>Five and eight tenths</a:t>
            </a:r>
          </a:p>
        </p:txBody>
      </p:sp>
    </p:spTree>
    <p:extLst>
      <p:ext uri="{BB962C8B-B14F-4D97-AF65-F5344CB8AC3E}">
        <p14:creationId xmlns:p14="http://schemas.microsoft.com/office/powerpoint/2010/main" val="3938003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A99BE-3693-4459-92B3-23F4DED0E4B9}"/>
              </a:ext>
            </a:extLst>
          </p:cNvPr>
          <p:cNvSpPr>
            <a:spLocks noGrp="1"/>
          </p:cNvSpPr>
          <p:nvPr>
            <p:ph type="title"/>
          </p:nvPr>
        </p:nvSpPr>
        <p:spPr/>
        <p:txBody>
          <a:bodyPr/>
          <a:lstStyle/>
          <a:p>
            <a:r>
              <a:rPr lang="en-GB" dirty="0"/>
              <a:t>Answers</a:t>
            </a:r>
          </a:p>
        </p:txBody>
      </p:sp>
      <p:sp>
        <p:nvSpPr>
          <p:cNvPr id="3" name="Content Placeholder 2">
            <a:extLst>
              <a:ext uri="{FF2B5EF4-FFF2-40B4-BE49-F238E27FC236}">
                <a16:creationId xmlns:a16="http://schemas.microsoft.com/office/drawing/2014/main" id="{B3EA4CA2-CF1E-4919-8A9F-34F181CC4FF5}"/>
              </a:ext>
            </a:extLst>
          </p:cNvPr>
          <p:cNvSpPr>
            <a:spLocks noGrp="1"/>
          </p:cNvSpPr>
          <p:nvPr>
            <p:ph idx="1"/>
          </p:nvPr>
        </p:nvSpPr>
        <p:spPr/>
        <p:txBody>
          <a:bodyPr/>
          <a:lstStyle/>
          <a:p>
            <a:pPr marL="0" indent="0">
              <a:buNone/>
            </a:pPr>
            <a:r>
              <a:rPr lang="en-GB" sz="2400" dirty="0"/>
              <a:t>2)        Seven hundred and twenty-one thousandths. </a:t>
            </a:r>
          </a:p>
          <a:p>
            <a:pPr marL="0" indent="0">
              <a:buNone/>
            </a:pPr>
            <a:r>
              <a:rPr lang="en-GB" sz="2400" dirty="0"/>
              <a:t>3)        Seven hundred eighty-nine </a:t>
            </a:r>
            <a:r>
              <a:rPr lang="en-GB" sz="2400" i="1" dirty="0"/>
              <a:t>and</a:t>
            </a:r>
            <a:r>
              <a:rPr lang="en-GB" sz="2400" dirty="0"/>
              <a:t> forty-eight hundredths. </a:t>
            </a:r>
          </a:p>
          <a:p>
            <a:pPr marL="0" indent="0">
              <a:buNone/>
            </a:pPr>
            <a:r>
              <a:rPr lang="en-GB" sz="2400" dirty="0"/>
              <a:t>4)        One thousand, three hundred forty-one </a:t>
            </a:r>
            <a:r>
              <a:rPr lang="en-GB" sz="2400" i="1" dirty="0"/>
              <a:t>and</a:t>
            </a:r>
            <a:r>
              <a:rPr lang="en-GB" sz="2400" dirty="0"/>
              <a:t> four hundred sixty-six   	thousandths. </a:t>
            </a:r>
          </a:p>
          <a:p>
            <a:pPr marL="0" indent="0">
              <a:buNone/>
            </a:pPr>
            <a:r>
              <a:rPr lang="en-GB" sz="2400" dirty="0"/>
              <a:t>5)        Five thousand, six hundred fifty-six </a:t>
            </a:r>
            <a:r>
              <a:rPr lang="en-GB" sz="2400" i="1" dirty="0"/>
              <a:t>and</a:t>
            </a:r>
            <a:r>
              <a:rPr lang="en-GB" sz="2400" dirty="0"/>
              <a:t> sixty-five hundredths. </a:t>
            </a:r>
          </a:p>
          <a:p>
            <a:pPr marL="0" indent="0">
              <a:buNone/>
            </a:pPr>
            <a:r>
              <a:rPr lang="en-GB" sz="2400" dirty="0"/>
              <a:t>6)        Nine hundredths. </a:t>
            </a:r>
          </a:p>
          <a:p>
            <a:pPr marL="0" indent="0">
              <a:buNone/>
            </a:pPr>
            <a:r>
              <a:rPr lang="en-GB" sz="2400" dirty="0"/>
              <a:t>7)        One </a:t>
            </a:r>
            <a:r>
              <a:rPr lang="en-GB" sz="2400" i="1" dirty="0"/>
              <a:t>and</a:t>
            </a:r>
            <a:r>
              <a:rPr lang="en-GB" sz="2400" dirty="0"/>
              <a:t> eight tenths. </a:t>
            </a:r>
          </a:p>
          <a:p>
            <a:pPr marL="0" indent="0">
              <a:buNone/>
            </a:pPr>
            <a:r>
              <a:rPr lang="en-GB" sz="2400" dirty="0"/>
              <a:t>8)        Forty five thousand, nine hundred seventy-eight </a:t>
            </a:r>
            <a:r>
              <a:rPr lang="en-GB" sz="2400" i="1" dirty="0"/>
              <a:t>and</a:t>
            </a:r>
            <a:r>
              <a:rPr lang="en-GB" sz="2400" dirty="0"/>
              <a:t> eight 	thousand seven hundred seventy-five ten thousandths. </a:t>
            </a:r>
          </a:p>
          <a:p>
            <a:endParaRPr lang="en-GB" dirty="0"/>
          </a:p>
        </p:txBody>
      </p:sp>
      <p:pic>
        <p:nvPicPr>
          <p:cNvPr id="4" name="Picture 3">
            <a:extLst>
              <a:ext uri="{FF2B5EF4-FFF2-40B4-BE49-F238E27FC236}">
                <a16:creationId xmlns:a16="http://schemas.microsoft.com/office/drawing/2014/main" id="{CC43A271-223A-453E-96E6-FC4DF68040EF}"/>
              </a:ext>
            </a:extLst>
          </p:cNvPr>
          <p:cNvPicPr>
            <a:picLocks noChangeAspect="1"/>
          </p:cNvPicPr>
          <p:nvPr/>
        </p:nvPicPr>
        <p:blipFill>
          <a:blip r:embed="rId2"/>
          <a:stretch>
            <a:fillRect/>
          </a:stretch>
        </p:blipFill>
        <p:spPr>
          <a:xfrm>
            <a:off x="9994212" y="5340147"/>
            <a:ext cx="1997501" cy="1346860"/>
          </a:xfrm>
          <a:prstGeom prst="rect">
            <a:avLst/>
          </a:prstGeom>
        </p:spPr>
      </p:pic>
    </p:spTree>
    <p:extLst>
      <p:ext uri="{BB962C8B-B14F-4D97-AF65-F5344CB8AC3E}">
        <p14:creationId xmlns:p14="http://schemas.microsoft.com/office/powerpoint/2010/main" val="2901112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2C5D0-684B-4A01-926C-37FFC03541DA}"/>
              </a:ext>
            </a:extLst>
          </p:cNvPr>
          <p:cNvSpPr>
            <a:spLocks noGrp="1"/>
          </p:cNvSpPr>
          <p:nvPr>
            <p:ph type="title"/>
          </p:nvPr>
        </p:nvSpPr>
        <p:spPr>
          <a:xfrm>
            <a:off x="771323" y="428161"/>
            <a:ext cx="10515600" cy="1111724"/>
          </a:xfrm>
        </p:spPr>
        <p:txBody>
          <a:bodyPr/>
          <a:lstStyle/>
          <a:p>
            <a:r>
              <a:rPr lang="en-GB" dirty="0"/>
              <a:t>Further practice </a:t>
            </a:r>
          </a:p>
        </p:txBody>
      </p:sp>
      <p:graphicFrame>
        <p:nvGraphicFramePr>
          <p:cNvPr id="4" name="Table 4">
            <a:extLst>
              <a:ext uri="{FF2B5EF4-FFF2-40B4-BE49-F238E27FC236}">
                <a16:creationId xmlns:a16="http://schemas.microsoft.com/office/drawing/2014/main" id="{E8406AF3-918D-44F8-BD48-1656CFAB2E53}"/>
              </a:ext>
            </a:extLst>
          </p:cNvPr>
          <p:cNvGraphicFramePr>
            <a:graphicFrameLocks noGrp="1"/>
          </p:cNvGraphicFramePr>
          <p:nvPr>
            <p:ph idx="1"/>
            <p:extLst>
              <p:ext uri="{D42A27DB-BD31-4B8C-83A1-F6EECF244321}">
                <p14:modId xmlns:p14="http://schemas.microsoft.com/office/powerpoint/2010/main" val="2019476791"/>
              </p:ext>
            </p:extLst>
          </p:nvPr>
        </p:nvGraphicFramePr>
        <p:xfrm>
          <a:off x="4681306" y="2721170"/>
          <a:ext cx="6892580" cy="2468880"/>
        </p:xfrm>
        <a:graphic>
          <a:graphicData uri="http://schemas.openxmlformats.org/drawingml/2006/table">
            <a:tbl>
              <a:tblPr firstRow="1" bandRow="1">
                <a:tableStyleId>{5C22544A-7EE6-4342-B048-85BDC9FD1C3A}</a:tableStyleId>
              </a:tblPr>
              <a:tblGrid>
                <a:gridCol w="1723145">
                  <a:extLst>
                    <a:ext uri="{9D8B030D-6E8A-4147-A177-3AD203B41FA5}">
                      <a16:colId xmlns:a16="http://schemas.microsoft.com/office/drawing/2014/main" val="49198254"/>
                    </a:ext>
                  </a:extLst>
                </a:gridCol>
                <a:gridCol w="1723145">
                  <a:extLst>
                    <a:ext uri="{9D8B030D-6E8A-4147-A177-3AD203B41FA5}">
                      <a16:colId xmlns:a16="http://schemas.microsoft.com/office/drawing/2014/main" val="2911481058"/>
                    </a:ext>
                  </a:extLst>
                </a:gridCol>
                <a:gridCol w="1723145">
                  <a:extLst>
                    <a:ext uri="{9D8B030D-6E8A-4147-A177-3AD203B41FA5}">
                      <a16:colId xmlns:a16="http://schemas.microsoft.com/office/drawing/2014/main" val="2464231625"/>
                    </a:ext>
                  </a:extLst>
                </a:gridCol>
                <a:gridCol w="1723145">
                  <a:extLst>
                    <a:ext uri="{9D8B030D-6E8A-4147-A177-3AD203B41FA5}">
                      <a16:colId xmlns:a16="http://schemas.microsoft.com/office/drawing/2014/main" val="2306420043"/>
                    </a:ext>
                  </a:extLst>
                </a:gridCol>
              </a:tblGrid>
              <a:tr h="568814">
                <a:tc>
                  <a:txBody>
                    <a:bodyPr/>
                    <a:lstStyle/>
                    <a:p>
                      <a:r>
                        <a:rPr lang="en-GB" dirty="0"/>
                        <a:t>Racer</a:t>
                      </a:r>
                    </a:p>
                  </a:txBody>
                  <a:tcPr/>
                </a:tc>
                <a:tc>
                  <a:txBody>
                    <a:bodyPr/>
                    <a:lstStyle/>
                    <a:p>
                      <a:r>
                        <a:rPr lang="en-GB" dirty="0"/>
                        <a:t>Average Speed</a:t>
                      </a:r>
                    </a:p>
                    <a:p>
                      <a:r>
                        <a:rPr lang="en-GB" dirty="0"/>
                        <a:t>(mph)</a:t>
                      </a:r>
                    </a:p>
                  </a:txBody>
                  <a:tcPr/>
                </a:tc>
                <a:tc>
                  <a:txBody>
                    <a:bodyPr/>
                    <a:lstStyle/>
                    <a:p>
                      <a:r>
                        <a:rPr lang="en-GB" dirty="0"/>
                        <a:t>Racer</a:t>
                      </a:r>
                    </a:p>
                  </a:txBody>
                  <a:tcPr/>
                </a:tc>
                <a:tc>
                  <a:txBody>
                    <a:bodyPr/>
                    <a:lstStyle/>
                    <a:p>
                      <a:r>
                        <a:rPr lang="en-GB" dirty="0"/>
                        <a:t>Average Speed</a:t>
                      </a:r>
                    </a:p>
                    <a:p>
                      <a:r>
                        <a:rPr lang="en-GB" dirty="0"/>
                        <a:t>(mph)</a:t>
                      </a:r>
                    </a:p>
                  </a:txBody>
                  <a:tcPr/>
                </a:tc>
                <a:extLst>
                  <a:ext uri="{0D108BD9-81ED-4DB2-BD59-A6C34878D82A}">
                    <a16:rowId xmlns:a16="http://schemas.microsoft.com/office/drawing/2014/main" val="1386819915"/>
                  </a:ext>
                </a:extLst>
              </a:tr>
              <a:tr h="325037">
                <a:tc>
                  <a:txBody>
                    <a:bodyPr/>
                    <a:lstStyle/>
                    <a:p>
                      <a:r>
                        <a:rPr lang="en-GB" dirty="0"/>
                        <a:t>Bobby </a:t>
                      </a:r>
                      <a:r>
                        <a:rPr lang="en-GB" dirty="0" err="1"/>
                        <a:t>Labonte</a:t>
                      </a:r>
                      <a:endParaRPr lang="en-GB" dirty="0"/>
                    </a:p>
                  </a:txBody>
                  <a:tcPr/>
                </a:tc>
                <a:tc>
                  <a:txBody>
                    <a:bodyPr/>
                    <a:lstStyle/>
                    <a:p>
                      <a:r>
                        <a:rPr lang="en-GB" dirty="0"/>
                        <a:t>180.342</a:t>
                      </a:r>
                    </a:p>
                  </a:txBody>
                  <a:tcPr/>
                </a:tc>
                <a:tc>
                  <a:txBody>
                    <a:bodyPr/>
                    <a:lstStyle/>
                    <a:p>
                      <a:r>
                        <a:rPr lang="en-GB" dirty="0"/>
                        <a:t>Tony Stewart</a:t>
                      </a:r>
                    </a:p>
                  </a:txBody>
                  <a:tcPr/>
                </a:tc>
                <a:tc>
                  <a:txBody>
                    <a:bodyPr/>
                    <a:lstStyle/>
                    <a:p>
                      <a:r>
                        <a:rPr lang="en-GB" dirty="0"/>
                        <a:t>176.901</a:t>
                      </a:r>
                    </a:p>
                  </a:txBody>
                  <a:tcPr/>
                </a:tc>
                <a:extLst>
                  <a:ext uri="{0D108BD9-81ED-4DB2-BD59-A6C34878D82A}">
                    <a16:rowId xmlns:a16="http://schemas.microsoft.com/office/drawing/2014/main" val="3076492880"/>
                  </a:ext>
                </a:extLst>
              </a:tr>
              <a:tr h="325037">
                <a:tc>
                  <a:txBody>
                    <a:bodyPr/>
                    <a:lstStyle/>
                    <a:p>
                      <a:r>
                        <a:rPr lang="en-GB" dirty="0"/>
                        <a:t>Ward Burton</a:t>
                      </a:r>
                    </a:p>
                  </a:txBody>
                  <a:tcPr/>
                </a:tc>
                <a:tc>
                  <a:txBody>
                    <a:bodyPr/>
                    <a:lstStyle/>
                    <a:p>
                      <a:r>
                        <a:rPr lang="en-GB" dirty="0"/>
                        <a:t>173.712</a:t>
                      </a:r>
                    </a:p>
                  </a:txBody>
                  <a:tcPr/>
                </a:tc>
                <a:tc>
                  <a:txBody>
                    <a:bodyPr/>
                    <a:lstStyle/>
                    <a:p>
                      <a:r>
                        <a:rPr lang="en-GB" dirty="0"/>
                        <a:t>Ricky Rudd</a:t>
                      </a:r>
                    </a:p>
                  </a:txBody>
                  <a:tcPr/>
                </a:tc>
                <a:tc>
                  <a:txBody>
                    <a:bodyPr/>
                    <a:lstStyle/>
                    <a:p>
                      <a:r>
                        <a:rPr lang="en-GB" dirty="0"/>
                        <a:t>172.124</a:t>
                      </a:r>
                    </a:p>
                  </a:txBody>
                  <a:tcPr/>
                </a:tc>
                <a:extLst>
                  <a:ext uri="{0D108BD9-81ED-4DB2-BD59-A6C34878D82A}">
                    <a16:rowId xmlns:a16="http://schemas.microsoft.com/office/drawing/2014/main" val="3253578259"/>
                  </a:ext>
                </a:extLst>
              </a:tr>
              <a:tr h="325037">
                <a:tc>
                  <a:txBody>
                    <a:bodyPr/>
                    <a:lstStyle/>
                    <a:p>
                      <a:r>
                        <a:rPr lang="en-GB" dirty="0"/>
                        <a:t>Dale Jarrett</a:t>
                      </a:r>
                    </a:p>
                  </a:txBody>
                  <a:tcPr/>
                </a:tc>
                <a:tc>
                  <a:txBody>
                    <a:bodyPr/>
                    <a:lstStyle/>
                    <a:p>
                      <a:r>
                        <a:rPr lang="en-GB" dirty="0"/>
                        <a:t>172.224</a:t>
                      </a:r>
                    </a:p>
                  </a:txBody>
                  <a:tcPr/>
                </a:tc>
                <a:tc>
                  <a:txBody>
                    <a:bodyPr/>
                    <a:lstStyle/>
                    <a:p>
                      <a:r>
                        <a:rPr lang="en-GB" dirty="0"/>
                        <a:t>Mark Martin </a:t>
                      </a:r>
                    </a:p>
                  </a:txBody>
                  <a:tcPr/>
                </a:tc>
                <a:tc>
                  <a:txBody>
                    <a:bodyPr/>
                    <a:lstStyle/>
                    <a:p>
                      <a:r>
                        <a:rPr lang="en-GB" dirty="0"/>
                        <a:t>180.348</a:t>
                      </a:r>
                    </a:p>
                  </a:txBody>
                  <a:tcPr/>
                </a:tc>
                <a:extLst>
                  <a:ext uri="{0D108BD9-81ED-4DB2-BD59-A6C34878D82A}">
                    <a16:rowId xmlns:a16="http://schemas.microsoft.com/office/drawing/2014/main" val="534636506"/>
                  </a:ext>
                </a:extLst>
              </a:tr>
              <a:tr h="325037">
                <a:tc>
                  <a:txBody>
                    <a:bodyPr/>
                    <a:lstStyle/>
                    <a:p>
                      <a:r>
                        <a:rPr lang="en-GB" dirty="0"/>
                        <a:t>Dale </a:t>
                      </a:r>
                      <a:r>
                        <a:rPr lang="en-GB" dirty="0" err="1"/>
                        <a:t>Earndhardt</a:t>
                      </a:r>
                      <a:endParaRPr lang="en-GB" dirty="0"/>
                    </a:p>
                  </a:txBody>
                  <a:tcPr/>
                </a:tc>
                <a:tc>
                  <a:txBody>
                    <a:bodyPr/>
                    <a:lstStyle/>
                    <a:p>
                      <a:r>
                        <a:rPr lang="en-GB" dirty="0"/>
                        <a:t>181.159</a:t>
                      </a:r>
                    </a:p>
                  </a:txBody>
                  <a:tcPr/>
                </a:tc>
                <a:tc>
                  <a:txBody>
                    <a:bodyPr/>
                    <a:lstStyle/>
                    <a:p>
                      <a:r>
                        <a:rPr lang="en-GB" dirty="0"/>
                        <a:t>Rusty Wallace</a:t>
                      </a:r>
                    </a:p>
                  </a:txBody>
                  <a:tcPr/>
                </a:tc>
                <a:tc>
                  <a:txBody>
                    <a:bodyPr/>
                    <a:lstStyle/>
                    <a:p>
                      <a:r>
                        <a:rPr lang="en-GB" dirty="0"/>
                        <a:t>171.599</a:t>
                      </a:r>
                    </a:p>
                  </a:txBody>
                  <a:tcPr/>
                </a:tc>
                <a:extLst>
                  <a:ext uri="{0D108BD9-81ED-4DB2-BD59-A6C34878D82A}">
                    <a16:rowId xmlns:a16="http://schemas.microsoft.com/office/drawing/2014/main" val="2409675291"/>
                  </a:ext>
                </a:extLst>
              </a:tr>
              <a:tr h="325037">
                <a:tc>
                  <a:txBody>
                    <a:bodyPr/>
                    <a:lstStyle/>
                    <a:p>
                      <a:r>
                        <a:rPr lang="en-GB" dirty="0"/>
                        <a:t>Sterling Martin</a:t>
                      </a:r>
                    </a:p>
                  </a:txBody>
                  <a:tcPr/>
                </a:tc>
                <a:tc>
                  <a:txBody>
                    <a:bodyPr/>
                    <a:lstStyle/>
                    <a:p>
                      <a:r>
                        <a:rPr lang="en-GB" dirty="0"/>
                        <a:t>171.066</a:t>
                      </a:r>
                    </a:p>
                  </a:txBody>
                  <a:tcPr/>
                </a:tc>
                <a:tc>
                  <a:txBody>
                    <a:bodyPr/>
                    <a:lstStyle/>
                    <a:p>
                      <a:r>
                        <a:rPr lang="en-GB" dirty="0"/>
                        <a:t>Jeff Gordon</a:t>
                      </a:r>
                    </a:p>
                  </a:txBody>
                  <a:tcPr/>
                </a:tc>
                <a:tc>
                  <a:txBody>
                    <a:bodyPr/>
                    <a:lstStyle/>
                    <a:p>
                      <a:r>
                        <a:rPr lang="en-GB" dirty="0"/>
                        <a:t>173.756</a:t>
                      </a:r>
                    </a:p>
                  </a:txBody>
                  <a:tcPr/>
                </a:tc>
                <a:extLst>
                  <a:ext uri="{0D108BD9-81ED-4DB2-BD59-A6C34878D82A}">
                    <a16:rowId xmlns:a16="http://schemas.microsoft.com/office/drawing/2014/main" val="946485808"/>
                  </a:ext>
                </a:extLst>
              </a:tr>
            </a:tbl>
          </a:graphicData>
        </a:graphic>
      </p:graphicFrame>
      <p:sp>
        <p:nvSpPr>
          <p:cNvPr id="5" name="TextBox 4">
            <a:extLst>
              <a:ext uri="{FF2B5EF4-FFF2-40B4-BE49-F238E27FC236}">
                <a16:creationId xmlns:a16="http://schemas.microsoft.com/office/drawing/2014/main" id="{A09BA719-CC39-4E40-B4E5-D039586A0E96}"/>
              </a:ext>
            </a:extLst>
          </p:cNvPr>
          <p:cNvSpPr txBox="1"/>
          <p:nvPr/>
        </p:nvSpPr>
        <p:spPr>
          <a:xfrm>
            <a:off x="743729" y="1607892"/>
            <a:ext cx="10111548" cy="769441"/>
          </a:xfrm>
          <a:prstGeom prst="rect">
            <a:avLst/>
          </a:prstGeom>
          <a:noFill/>
        </p:spPr>
        <p:txBody>
          <a:bodyPr wrap="square" rtlCol="0">
            <a:spAutoFit/>
          </a:bodyPr>
          <a:lstStyle/>
          <a:p>
            <a:r>
              <a:rPr lang="en-GB" sz="2200" dirty="0">
                <a:solidFill>
                  <a:schemeClr val="accent6"/>
                </a:solidFill>
                <a:latin typeface="Raleway" pitchFamily="2" charset="0"/>
              </a:rPr>
              <a:t>To qualify for NASCAR’s Daytona 500, car racers must achieve an average speed of </a:t>
            </a:r>
            <a:r>
              <a:rPr lang="en-GB" sz="2200" b="1" dirty="0">
                <a:solidFill>
                  <a:schemeClr val="accent6"/>
                </a:solidFill>
                <a:latin typeface="Raleway" pitchFamily="2" charset="0"/>
              </a:rPr>
              <a:t>171.6</a:t>
            </a:r>
            <a:r>
              <a:rPr lang="en-GB" sz="2200" dirty="0">
                <a:solidFill>
                  <a:schemeClr val="accent6"/>
                </a:solidFill>
                <a:latin typeface="Raleway" pitchFamily="2" charset="0"/>
              </a:rPr>
              <a:t> mph. Below are the results of a qualifying race.  </a:t>
            </a:r>
          </a:p>
        </p:txBody>
      </p:sp>
      <p:sp>
        <p:nvSpPr>
          <p:cNvPr id="7" name="TextBox 6">
            <a:extLst>
              <a:ext uri="{FF2B5EF4-FFF2-40B4-BE49-F238E27FC236}">
                <a16:creationId xmlns:a16="http://schemas.microsoft.com/office/drawing/2014/main" id="{7D9780FA-8D1E-4395-8157-5E321B7D9F58}"/>
              </a:ext>
            </a:extLst>
          </p:cNvPr>
          <p:cNvSpPr txBox="1"/>
          <p:nvPr/>
        </p:nvSpPr>
        <p:spPr>
          <a:xfrm>
            <a:off x="702251" y="5569776"/>
            <a:ext cx="9705283" cy="707886"/>
          </a:xfrm>
          <a:prstGeom prst="rect">
            <a:avLst/>
          </a:prstGeom>
          <a:noFill/>
        </p:spPr>
        <p:txBody>
          <a:bodyPr wrap="square" rtlCol="0">
            <a:spAutoFit/>
          </a:bodyPr>
          <a:lstStyle/>
          <a:p>
            <a:r>
              <a:rPr lang="en-GB" sz="2000" dirty="0">
                <a:solidFill>
                  <a:schemeClr val="accent6"/>
                </a:solidFill>
                <a:latin typeface="Raleway" pitchFamily="2" charset="0"/>
              </a:rPr>
              <a:t>4. How many thousandths of a mile per hour faster did Rusty Wallace need to drive in order to qualify? </a:t>
            </a:r>
          </a:p>
        </p:txBody>
      </p:sp>
      <p:sp>
        <p:nvSpPr>
          <p:cNvPr id="6" name="TextBox 5">
            <a:extLst>
              <a:ext uri="{FF2B5EF4-FFF2-40B4-BE49-F238E27FC236}">
                <a16:creationId xmlns:a16="http://schemas.microsoft.com/office/drawing/2014/main" id="{2AE86193-9CB1-8D48-CAB2-07547BEB6BD6}"/>
              </a:ext>
            </a:extLst>
          </p:cNvPr>
          <p:cNvSpPr txBox="1"/>
          <p:nvPr/>
        </p:nvSpPr>
        <p:spPr>
          <a:xfrm>
            <a:off x="771323" y="2721949"/>
            <a:ext cx="3855026" cy="400110"/>
          </a:xfrm>
          <a:prstGeom prst="rect">
            <a:avLst/>
          </a:prstGeom>
          <a:noFill/>
        </p:spPr>
        <p:txBody>
          <a:bodyPr wrap="square">
            <a:spAutoFit/>
          </a:bodyPr>
          <a:lstStyle/>
          <a:p>
            <a:r>
              <a:rPr lang="en-GB" sz="2000" dirty="0">
                <a:solidFill>
                  <a:schemeClr val="accent6"/>
                </a:solidFill>
                <a:latin typeface="Raleway" pitchFamily="2" charset="0"/>
              </a:rPr>
              <a:t>1. Which racers did not qualify?</a:t>
            </a:r>
          </a:p>
        </p:txBody>
      </p:sp>
      <p:sp>
        <p:nvSpPr>
          <p:cNvPr id="10" name="TextBox 9">
            <a:extLst>
              <a:ext uri="{FF2B5EF4-FFF2-40B4-BE49-F238E27FC236}">
                <a16:creationId xmlns:a16="http://schemas.microsoft.com/office/drawing/2014/main" id="{615802E3-1682-7F9D-7EC5-10DADBF527F3}"/>
              </a:ext>
            </a:extLst>
          </p:cNvPr>
          <p:cNvSpPr txBox="1"/>
          <p:nvPr/>
        </p:nvSpPr>
        <p:spPr>
          <a:xfrm>
            <a:off x="771323" y="3309884"/>
            <a:ext cx="3744883" cy="707886"/>
          </a:xfrm>
          <a:prstGeom prst="rect">
            <a:avLst/>
          </a:prstGeom>
          <a:noFill/>
        </p:spPr>
        <p:txBody>
          <a:bodyPr wrap="square">
            <a:spAutoFit/>
          </a:bodyPr>
          <a:lstStyle/>
          <a:p>
            <a:r>
              <a:rPr lang="en-GB" sz="2000" dirty="0">
                <a:solidFill>
                  <a:schemeClr val="accent6"/>
                </a:solidFill>
                <a:latin typeface="Raleway" pitchFamily="2" charset="0"/>
              </a:rPr>
              <a:t>2. Who was faster, Dale Jarrett or Ricky Rudd?</a:t>
            </a:r>
          </a:p>
        </p:txBody>
      </p:sp>
      <p:sp>
        <p:nvSpPr>
          <p:cNvPr id="12" name="TextBox 11">
            <a:extLst>
              <a:ext uri="{FF2B5EF4-FFF2-40B4-BE49-F238E27FC236}">
                <a16:creationId xmlns:a16="http://schemas.microsoft.com/office/drawing/2014/main" id="{3863E051-403D-267D-8807-9D321D94BD4A}"/>
              </a:ext>
            </a:extLst>
          </p:cNvPr>
          <p:cNvSpPr txBox="1"/>
          <p:nvPr/>
        </p:nvSpPr>
        <p:spPr>
          <a:xfrm>
            <a:off x="743729" y="4092680"/>
            <a:ext cx="3855027" cy="1323439"/>
          </a:xfrm>
          <a:prstGeom prst="rect">
            <a:avLst/>
          </a:prstGeom>
          <a:noFill/>
        </p:spPr>
        <p:txBody>
          <a:bodyPr wrap="square">
            <a:spAutoFit/>
          </a:bodyPr>
          <a:lstStyle/>
          <a:p>
            <a:r>
              <a:rPr lang="en-GB" sz="2000" dirty="0">
                <a:solidFill>
                  <a:schemeClr val="accent6"/>
                </a:solidFill>
                <a:latin typeface="Raleway" pitchFamily="2" charset="0"/>
              </a:rPr>
              <a:t>3. Assuming the racers maintained these average speeds in the actual race, who would come in 1</a:t>
            </a:r>
            <a:r>
              <a:rPr lang="en-GB" sz="2000" baseline="30000" dirty="0">
                <a:solidFill>
                  <a:schemeClr val="accent6"/>
                </a:solidFill>
                <a:latin typeface="Raleway" pitchFamily="2" charset="0"/>
              </a:rPr>
              <a:t>st</a:t>
            </a:r>
            <a:r>
              <a:rPr lang="en-GB" sz="2000" dirty="0">
                <a:solidFill>
                  <a:schemeClr val="accent6"/>
                </a:solidFill>
                <a:latin typeface="Raleway" pitchFamily="2" charset="0"/>
              </a:rPr>
              <a:t>, 2</a:t>
            </a:r>
            <a:r>
              <a:rPr lang="en-GB" sz="2000" baseline="30000" dirty="0">
                <a:solidFill>
                  <a:schemeClr val="accent6"/>
                </a:solidFill>
                <a:latin typeface="Raleway" pitchFamily="2" charset="0"/>
              </a:rPr>
              <a:t>nd</a:t>
            </a:r>
            <a:r>
              <a:rPr lang="en-GB" sz="2000" dirty="0">
                <a:solidFill>
                  <a:schemeClr val="accent6"/>
                </a:solidFill>
                <a:latin typeface="Raleway" pitchFamily="2" charset="0"/>
              </a:rPr>
              <a:t> and 3</a:t>
            </a:r>
            <a:r>
              <a:rPr lang="en-GB" sz="2000" baseline="30000" dirty="0">
                <a:solidFill>
                  <a:schemeClr val="accent6"/>
                </a:solidFill>
                <a:latin typeface="Raleway" pitchFamily="2" charset="0"/>
              </a:rPr>
              <a:t>rd</a:t>
            </a:r>
            <a:r>
              <a:rPr lang="en-GB" sz="2000" dirty="0">
                <a:solidFill>
                  <a:schemeClr val="accent6"/>
                </a:solidFill>
                <a:latin typeface="Raleway" pitchFamily="2" charset="0"/>
              </a:rPr>
              <a:t>?</a:t>
            </a:r>
          </a:p>
        </p:txBody>
      </p:sp>
      <p:sp>
        <p:nvSpPr>
          <p:cNvPr id="14" name="TextBox 13">
            <a:extLst>
              <a:ext uri="{FF2B5EF4-FFF2-40B4-BE49-F238E27FC236}">
                <a16:creationId xmlns:a16="http://schemas.microsoft.com/office/drawing/2014/main" id="{210E3586-B0C3-BF2C-9960-A790C43DD7B9}"/>
              </a:ext>
            </a:extLst>
          </p:cNvPr>
          <p:cNvSpPr txBox="1"/>
          <p:nvPr/>
        </p:nvSpPr>
        <p:spPr>
          <a:xfrm>
            <a:off x="746067" y="6369764"/>
            <a:ext cx="7452360" cy="400110"/>
          </a:xfrm>
          <a:prstGeom prst="rect">
            <a:avLst/>
          </a:prstGeom>
          <a:noFill/>
        </p:spPr>
        <p:txBody>
          <a:bodyPr wrap="square">
            <a:spAutoFit/>
          </a:bodyPr>
          <a:lstStyle/>
          <a:p>
            <a:r>
              <a:rPr lang="en-GB" sz="2000" dirty="0">
                <a:solidFill>
                  <a:schemeClr val="accent6"/>
                </a:solidFill>
                <a:latin typeface="Raleway" pitchFamily="2" charset="0"/>
              </a:rPr>
              <a:t>5. Of the qualifiers, who should come in last place?</a:t>
            </a:r>
          </a:p>
        </p:txBody>
      </p:sp>
      <p:pic>
        <p:nvPicPr>
          <p:cNvPr id="15" name="Picture 14">
            <a:extLst>
              <a:ext uri="{FF2B5EF4-FFF2-40B4-BE49-F238E27FC236}">
                <a16:creationId xmlns:a16="http://schemas.microsoft.com/office/drawing/2014/main" id="{A7693B9B-B5A9-4367-FFB0-2830729A3D5F}"/>
              </a:ext>
            </a:extLst>
          </p:cNvPr>
          <p:cNvPicPr>
            <a:picLocks noChangeAspect="1"/>
          </p:cNvPicPr>
          <p:nvPr/>
        </p:nvPicPr>
        <p:blipFill>
          <a:blip r:embed="rId3"/>
          <a:stretch>
            <a:fillRect/>
          </a:stretch>
        </p:blipFill>
        <p:spPr>
          <a:xfrm>
            <a:off x="10032097" y="5416119"/>
            <a:ext cx="1997501" cy="1346860"/>
          </a:xfrm>
          <a:prstGeom prst="rect">
            <a:avLst/>
          </a:prstGeom>
        </p:spPr>
      </p:pic>
    </p:spTree>
    <p:extLst>
      <p:ext uri="{BB962C8B-B14F-4D97-AF65-F5344CB8AC3E}">
        <p14:creationId xmlns:p14="http://schemas.microsoft.com/office/powerpoint/2010/main" val="2057297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56788-591B-4463-B7C3-72ABB159F157}"/>
              </a:ext>
            </a:extLst>
          </p:cNvPr>
          <p:cNvSpPr>
            <a:spLocks noGrp="1"/>
          </p:cNvSpPr>
          <p:nvPr>
            <p:ph type="title"/>
          </p:nvPr>
        </p:nvSpPr>
        <p:spPr/>
        <p:txBody>
          <a:bodyPr/>
          <a:lstStyle/>
          <a:p>
            <a:r>
              <a:rPr lang="en-GB" dirty="0"/>
              <a:t>Answers</a:t>
            </a:r>
          </a:p>
        </p:txBody>
      </p:sp>
      <p:sp>
        <p:nvSpPr>
          <p:cNvPr id="3" name="Content Placeholder 2">
            <a:extLst>
              <a:ext uri="{FF2B5EF4-FFF2-40B4-BE49-F238E27FC236}">
                <a16:creationId xmlns:a16="http://schemas.microsoft.com/office/drawing/2014/main" id="{10310DAE-345F-4EEE-8A59-82A2ACC32A5D}"/>
              </a:ext>
            </a:extLst>
          </p:cNvPr>
          <p:cNvSpPr>
            <a:spLocks noGrp="1"/>
          </p:cNvSpPr>
          <p:nvPr>
            <p:ph idx="1"/>
          </p:nvPr>
        </p:nvSpPr>
        <p:spPr/>
        <p:txBody>
          <a:bodyPr>
            <a:normAutofit/>
          </a:bodyPr>
          <a:lstStyle/>
          <a:p>
            <a:pPr marL="514350" indent="-514350">
              <a:buFont typeface="+mj-lt"/>
              <a:buAutoNum type="arabicPeriod"/>
            </a:pPr>
            <a:r>
              <a:rPr lang="en-GB" sz="2400" dirty="0"/>
              <a:t>Sterling Martin and Rusty Wallace</a:t>
            </a:r>
          </a:p>
          <a:p>
            <a:pPr marL="514350" indent="-514350">
              <a:buFont typeface="+mj-lt"/>
              <a:buAutoNum type="arabicPeriod"/>
            </a:pPr>
            <a:r>
              <a:rPr lang="en-GB" sz="2400" dirty="0"/>
              <a:t>Dale Jarrett </a:t>
            </a:r>
          </a:p>
          <a:p>
            <a:pPr marL="514350" indent="-514350">
              <a:buFont typeface="+mj-lt"/>
              <a:buAutoNum type="arabicPeriod"/>
            </a:pPr>
            <a:r>
              <a:rPr lang="en-GB" sz="2400" dirty="0"/>
              <a:t>1</a:t>
            </a:r>
            <a:r>
              <a:rPr lang="en-GB" sz="2400" baseline="30000" dirty="0"/>
              <a:t>st</a:t>
            </a:r>
            <a:r>
              <a:rPr lang="en-GB" sz="2400" dirty="0"/>
              <a:t>: Dale Earnhardt; 2</a:t>
            </a:r>
            <a:r>
              <a:rPr lang="en-GB" sz="2400" baseline="30000" dirty="0"/>
              <a:t>nd</a:t>
            </a:r>
            <a:r>
              <a:rPr lang="en-GB" sz="2400" dirty="0"/>
              <a:t>: Mark Martin; 3</a:t>
            </a:r>
            <a:r>
              <a:rPr lang="en-GB" sz="2400" baseline="30000" dirty="0"/>
              <a:t>rd</a:t>
            </a:r>
            <a:r>
              <a:rPr lang="en-GB" sz="2400" dirty="0"/>
              <a:t> Bobby </a:t>
            </a:r>
            <a:r>
              <a:rPr lang="en-GB" sz="2400" dirty="0" err="1"/>
              <a:t>Labonte</a:t>
            </a:r>
            <a:endParaRPr lang="en-GB" sz="2400" dirty="0"/>
          </a:p>
          <a:p>
            <a:pPr marL="514350" indent="-514350">
              <a:buFont typeface="+mj-lt"/>
              <a:buAutoNum type="arabicPeriod"/>
            </a:pPr>
            <a:r>
              <a:rPr lang="en-GB" sz="2400" dirty="0"/>
              <a:t>One thousandth of a mile per hour </a:t>
            </a:r>
          </a:p>
          <a:p>
            <a:pPr marL="514350" indent="-514350">
              <a:buFont typeface="+mj-lt"/>
              <a:buAutoNum type="arabicPeriod"/>
            </a:pPr>
            <a:r>
              <a:rPr lang="en-GB" sz="2400" dirty="0"/>
              <a:t>Ricky Rudd</a:t>
            </a:r>
          </a:p>
        </p:txBody>
      </p:sp>
      <p:pic>
        <p:nvPicPr>
          <p:cNvPr id="4" name="Picture 3">
            <a:extLst>
              <a:ext uri="{FF2B5EF4-FFF2-40B4-BE49-F238E27FC236}">
                <a16:creationId xmlns:a16="http://schemas.microsoft.com/office/drawing/2014/main" id="{3CF02536-03CC-4558-985C-D1AAB9978F0D}"/>
              </a:ext>
            </a:extLst>
          </p:cNvPr>
          <p:cNvPicPr>
            <a:picLocks noChangeAspect="1"/>
          </p:cNvPicPr>
          <p:nvPr/>
        </p:nvPicPr>
        <p:blipFill>
          <a:blip r:embed="rId2"/>
          <a:stretch>
            <a:fillRect/>
          </a:stretch>
        </p:blipFill>
        <p:spPr>
          <a:xfrm>
            <a:off x="9811026" y="5263214"/>
            <a:ext cx="1997501" cy="1346860"/>
          </a:xfrm>
          <a:prstGeom prst="rect">
            <a:avLst/>
          </a:prstGeom>
        </p:spPr>
      </p:pic>
    </p:spTree>
    <p:extLst>
      <p:ext uri="{BB962C8B-B14F-4D97-AF65-F5344CB8AC3E}">
        <p14:creationId xmlns:p14="http://schemas.microsoft.com/office/powerpoint/2010/main" val="1729352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276696" y="3148738"/>
            <a:ext cx="6481123" cy="2363237"/>
          </a:xfrm>
        </p:spPr>
        <p:txBody>
          <a:bodyPr>
            <a:normAutofit/>
          </a:bodyPr>
          <a:lstStyle/>
          <a:p>
            <a:pPr algn="ctr" rtl="1"/>
            <a:r>
              <a:rPr lang="en-US" dirty="0">
                <a:solidFill>
                  <a:srgbClr val="003366"/>
                </a:solidFill>
                <a:latin typeface="Raleway" panose="020B0503030101060003" pitchFamily="34" charset="0"/>
              </a:rPr>
              <a:t>Rounding decimal numbers </a:t>
            </a:r>
            <a:endParaRPr lang="en-GB"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0526639" y="5768489"/>
            <a:ext cx="1498126" cy="1010145"/>
          </a:xfrm>
          <a:prstGeom prst="rect">
            <a:avLst/>
          </a:prstGeom>
        </p:spPr>
      </p:pic>
    </p:spTree>
    <p:extLst>
      <p:ext uri="{BB962C8B-B14F-4D97-AF65-F5344CB8AC3E}">
        <p14:creationId xmlns:p14="http://schemas.microsoft.com/office/powerpoint/2010/main" val="2587771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B0AFF452-EB04-4325-9CB2-7E60FFFAF70C}"/>
              </a:ext>
            </a:extLst>
          </p:cNvPr>
          <p:cNvSpPr>
            <a:spLocks noGrp="1"/>
          </p:cNvSpPr>
          <p:nvPr>
            <p:ph type="title"/>
          </p:nvPr>
        </p:nvSpPr>
        <p:spPr>
          <a:xfrm>
            <a:off x="838200" y="685884"/>
            <a:ext cx="10515600" cy="858764"/>
          </a:xfrm>
        </p:spPr>
        <p:txBody>
          <a:bodyPr>
            <a:normAutofit/>
          </a:bodyPr>
          <a:lstStyle/>
          <a:p>
            <a:r>
              <a:rPr lang="en-US" altLang="en-US" sz="4300" dirty="0">
                <a:latin typeface="+mn-lt"/>
                <a:ea typeface="ＭＳ Ｐゴシック" pitchFamily="34" charset="-128"/>
              </a:rPr>
              <a:t>Rounding decimal numbers</a:t>
            </a:r>
          </a:p>
        </p:txBody>
      </p:sp>
      <p:pic>
        <p:nvPicPr>
          <p:cNvPr id="2" name="Picture 1">
            <a:extLst>
              <a:ext uri="{FF2B5EF4-FFF2-40B4-BE49-F238E27FC236}">
                <a16:creationId xmlns:a16="http://schemas.microsoft.com/office/drawing/2014/main" id="{F70F3012-7B43-463F-94A6-043828C9FF97}"/>
              </a:ext>
            </a:extLst>
          </p:cNvPr>
          <p:cNvPicPr>
            <a:picLocks noChangeAspect="1"/>
          </p:cNvPicPr>
          <p:nvPr/>
        </p:nvPicPr>
        <p:blipFill>
          <a:blip r:embed="rId2"/>
          <a:stretch>
            <a:fillRect/>
          </a:stretch>
        </p:blipFill>
        <p:spPr>
          <a:xfrm>
            <a:off x="9866299" y="5181124"/>
            <a:ext cx="2113717" cy="1425221"/>
          </a:xfrm>
          <a:prstGeom prst="rect">
            <a:avLst/>
          </a:prstGeom>
        </p:spPr>
      </p:pic>
      <p:sp>
        <p:nvSpPr>
          <p:cNvPr id="5" name="TextBox 4">
            <a:extLst>
              <a:ext uri="{FF2B5EF4-FFF2-40B4-BE49-F238E27FC236}">
                <a16:creationId xmlns:a16="http://schemas.microsoft.com/office/drawing/2014/main" id="{4C6761AE-4E70-10A7-AEEA-5AC54CACDAF2}"/>
              </a:ext>
            </a:extLst>
          </p:cNvPr>
          <p:cNvSpPr txBox="1"/>
          <p:nvPr/>
        </p:nvSpPr>
        <p:spPr>
          <a:xfrm>
            <a:off x="3011895" y="4466325"/>
            <a:ext cx="7701959" cy="646331"/>
          </a:xfrm>
          <a:prstGeom prst="rect">
            <a:avLst/>
          </a:prstGeom>
          <a:noFill/>
        </p:spPr>
        <p:txBody>
          <a:bodyPr wrap="square">
            <a:spAutoFit/>
          </a:bodyPr>
          <a:lstStyle/>
          <a:p>
            <a:pPr lvl="1">
              <a:defRPr/>
            </a:pPr>
            <a:r>
              <a:rPr lang="en-US" sz="1800" dirty="0">
                <a:solidFill>
                  <a:schemeClr val="accent6"/>
                </a:solidFill>
                <a:latin typeface="Raleway" pitchFamily="2" charset="0"/>
              </a:rPr>
              <a:t>Drop (delete) all digits </a:t>
            </a:r>
            <a:r>
              <a:rPr lang="en-US" sz="1800" u="sng" dirty="0">
                <a:solidFill>
                  <a:schemeClr val="accent6"/>
                </a:solidFill>
                <a:latin typeface="Raleway" pitchFamily="2" charset="0"/>
              </a:rPr>
              <a:t>to the right </a:t>
            </a:r>
            <a:r>
              <a:rPr lang="en-US" sz="1800" dirty="0">
                <a:solidFill>
                  <a:schemeClr val="accent6"/>
                </a:solidFill>
                <a:latin typeface="Raleway" pitchFamily="2" charset="0"/>
              </a:rPr>
              <a:t>of the place to which you have rounded. </a:t>
            </a:r>
          </a:p>
        </p:txBody>
      </p:sp>
      <p:sp>
        <p:nvSpPr>
          <p:cNvPr id="9" name="TextBox 8">
            <a:extLst>
              <a:ext uri="{FF2B5EF4-FFF2-40B4-BE49-F238E27FC236}">
                <a16:creationId xmlns:a16="http://schemas.microsoft.com/office/drawing/2014/main" id="{31ECECEB-FD37-93CB-3920-574F70DBE0BF}"/>
              </a:ext>
            </a:extLst>
          </p:cNvPr>
          <p:cNvSpPr txBox="1"/>
          <p:nvPr/>
        </p:nvSpPr>
        <p:spPr>
          <a:xfrm>
            <a:off x="836523" y="1830764"/>
            <a:ext cx="10733411" cy="1446550"/>
          </a:xfrm>
          <a:prstGeom prst="rect">
            <a:avLst/>
          </a:prstGeom>
          <a:noFill/>
        </p:spPr>
        <p:txBody>
          <a:bodyPr wrap="square">
            <a:spAutoFit/>
          </a:bodyPr>
          <a:lstStyle/>
          <a:p>
            <a:pPr>
              <a:lnSpc>
                <a:spcPct val="100000"/>
              </a:lnSpc>
              <a:defRPr/>
            </a:pPr>
            <a:r>
              <a:rPr lang="en-US" sz="2200" dirty="0">
                <a:solidFill>
                  <a:schemeClr val="accent6"/>
                </a:solidFill>
                <a:latin typeface="Raleway" pitchFamily="2" charset="0"/>
              </a:rPr>
              <a:t>As we saw in the previous lesson, ‘rounding’ involves determining whether a particular number should either be increased or remain the same. The decision is based on the value to right of the number to be rounded. We can follow a similar procedure for rounding decimals as we did for rounding whole numbers.   </a:t>
            </a:r>
          </a:p>
        </p:txBody>
      </p:sp>
      <p:sp>
        <p:nvSpPr>
          <p:cNvPr id="11" name="TextBox 10">
            <a:extLst>
              <a:ext uri="{FF2B5EF4-FFF2-40B4-BE49-F238E27FC236}">
                <a16:creationId xmlns:a16="http://schemas.microsoft.com/office/drawing/2014/main" id="{BA760141-8C1B-0585-9E0F-D09FCA193FD5}"/>
              </a:ext>
            </a:extLst>
          </p:cNvPr>
          <p:cNvSpPr txBox="1"/>
          <p:nvPr/>
        </p:nvSpPr>
        <p:spPr>
          <a:xfrm>
            <a:off x="2977514" y="3461080"/>
            <a:ext cx="7515226" cy="923330"/>
          </a:xfrm>
          <a:prstGeom prst="rect">
            <a:avLst/>
          </a:prstGeom>
          <a:noFill/>
        </p:spPr>
        <p:txBody>
          <a:bodyPr wrap="square">
            <a:spAutoFit/>
          </a:bodyPr>
          <a:lstStyle/>
          <a:p>
            <a:pPr lvl="1">
              <a:defRPr/>
            </a:pPr>
            <a:r>
              <a:rPr lang="en-US" sz="1800" dirty="0">
                <a:solidFill>
                  <a:schemeClr val="accent6"/>
                </a:solidFill>
                <a:latin typeface="Raleway" pitchFamily="2" charset="0"/>
              </a:rPr>
              <a:t>Find the place where the number is to be rounded. Draw a vertical line </a:t>
            </a:r>
            <a:r>
              <a:rPr lang="en-US" sz="1800" u="sng" dirty="0">
                <a:solidFill>
                  <a:schemeClr val="accent6"/>
                </a:solidFill>
                <a:latin typeface="Raleway" pitchFamily="2" charset="0"/>
              </a:rPr>
              <a:t>after</a:t>
            </a:r>
            <a:r>
              <a:rPr lang="en-US" sz="1800" dirty="0">
                <a:solidFill>
                  <a:schemeClr val="accent6"/>
                </a:solidFill>
                <a:latin typeface="Raleway" pitchFamily="2" charset="0"/>
              </a:rPr>
              <a:t> that place to show that you are cutting off the rest of the digits. </a:t>
            </a:r>
          </a:p>
        </p:txBody>
      </p:sp>
      <p:sp>
        <p:nvSpPr>
          <p:cNvPr id="13" name="TextBox 12">
            <a:extLst>
              <a:ext uri="{FF2B5EF4-FFF2-40B4-BE49-F238E27FC236}">
                <a16:creationId xmlns:a16="http://schemas.microsoft.com/office/drawing/2014/main" id="{164AB226-864B-6313-2C6D-2EDC6732192D}"/>
              </a:ext>
            </a:extLst>
          </p:cNvPr>
          <p:cNvSpPr txBox="1"/>
          <p:nvPr/>
        </p:nvSpPr>
        <p:spPr>
          <a:xfrm>
            <a:off x="3011895" y="5139744"/>
            <a:ext cx="7621039" cy="1200329"/>
          </a:xfrm>
          <a:prstGeom prst="rect">
            <a:avLst/>
          </a:prstGeom>
          <a:noFill/>
        </p:spPr>
        <p:txBody>
          <a:bodyPr wrap="square">
            <a:spAutoFit/>
          </a:bodyPr>
          <a:lstStyle/>
          <a:p>
            <a:pPr lvl="1">
              <a:defRPr/>
            </a:pPr>
            <a:r>
              <a:rPr lang="en-US" sz="1800" dirty="0">
                <a:solidFill>
                  <a:schemeClr val="accent6"/>
                </a:solidFill>
                <a:latin typeface="Raleway" pitchFamily="2" charset="0"/>
              </a:rPr>
              <a:t>Look at only </a:t>
            </a:r>
            <a:r>
              <a:rPr lang="en-US" sz="1800" u="sng" dirty="0">
                <a:solidFill>
                  <a:schemeClr val="accent6"/>
                </a:solidFill>
                <a:latin typeface="Raleway" pitchFamily="2" charset="0"/>
              </a:rPr>
              <a:t>the first digit </a:t>
            </a:r>
            <a:r>
              <a:rPr lang="en-US" sz="1800" dirty="0">
                <a:solidFill>
                  <a:schemeClr val="accent6"/>
                </a:solidFill>
                <a:latin typeface="Raleway" pitchFamily="2" charset="0"/>
              </a:rPr>
              <a:t>to the right of your cut-off line. If the first digit is 5 or more, increase the digit in the place to which you are rounding </a:t>
            </a:r>
            <a:r>
              <a:rPr lang="en-US" sz="1800" u="sng" dirty="0">
                <a:solidFill>
                  <a:schemeClr val="accent6"/>
                </a:solidFill>
                <a:latin typeface="Raleway" pitchFamily="2" charset="0"/>
              </a:rPr>
              <a:t>by 1</a:t>
            </a:r>
            <a:r>
              <a:rPr lang="en-US" sz="1800" dirty="0">
                <a:solidFill>
                  <a:schemeClr val="accent6"/>
                </a:solidFill>
                <a:latin typeface="Raleway" pitchFamily="2" charset="0"/>
              </a:rPr>
              <a:t>. Otherwise, do not change the digit in the place to which you are rounding. </a:t>
            </a:r>
          </a:p>
        </p:txBody>
      </p:sp>
      <p:sp>
        <p:nvSpPr>
          <p:cNvPr id="15" name="TextBox 14">
            <a:extLst>
              <a:ext uri="{FF2B5EF4-FFF2-40B4-BE49-F238E27FC236}">
                <a16:creationId xmlns:a16="http://schemas.microsoft.com/office/drawing/2014/main" id="{1DB19908-00B2-6427-A808-99C4B014E5CE}"/>
              </a:ext>
            </a:extLst>
          </p:cNvPr>
          <p:cNvSpPr txBox="1"/>
          <p:nvPr/>
        </p:nvSpPr>
        <p:spPr>
          <a:xfrm>
            <a:off x="1029224" y="3697605"/>
            <a:ext cx="1073197" cy="369332"/>
          </a:xfrm>
          <a:prstGeom prst="rect">
            <a:avLst/>
          </a:prstGeom>
          <a:noFill/>
        </p:spPr>
        <p:txBody>
          <a:bodyPr wrap="square">
            <a:spAutoFit/>
          </a:bodyPr>
          <a:lstStyle/>
          <a:p>
            <a:r>
              <a:rPr lang="en-US" sz="1800" dirty="0">
                <a:solidFill>
                  <a:schemeClr val="accent6"/>
                </a:solidFill>
                <a:latin typeface="Raleway" pitchFamily="2" charset="0"/>
              </a:rPr>
              <a:t>Step 1 </a:t>
            </a:r>
            <a:endParaRPr lang="en-GB" dirty="0">
              <a:solidFill>
                <a:schemeClr val="accent6"/>
              </a:solidFill>
            </a:endParaRPr>
          </a:p>
        </p:txBody>
      </p:sp>
      <p:sp>
        <p:nvSpPr>
          <p:cNvPr id="16" name="Arrow: Right 15">
            <a:extLst>
              <a:ext uri="{FF2B5EF4-FFF2-40B4-BE49-F238E27FC236}">
                <a16:creationId xmlns:a16="http://schemas.microsoft.com/office/drawing/2014/main" id="{343B0D24-00C3-F02A-94C2-291E8C59D21C}"/>
              </a:ext>
            </a:extLst>
          </p:cNvPr>
          <p:cNvSpPr/>
          <p:nvPr/>
        </p:nvSpPr>
        <p:spPr>
          <a:xfrm>
            <a:off x="2300525" y="369044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extBox 16">
            <a:extLst>
              <a:ext uri="{FF2B5EF4-FFF2-40B4-BE49-F238E27FC236}">
                <a16:creationId xmlns:a16="http://schemas.microsoft.com/office/drawing/2014/main" id="{395455A3-C953-772B-572B-4A41FAD12D5B}"/>
              </a:ext>
            </a:extLst>
          </p:cNvPr>
          <p:cNvSpPr txBox="1"/>
          <p:nvPr/>
        </p:nvSpPr>
        <p:spPr>
          <a:xfrm>
            <a:off x="1029223" y="4582963"/>
            <a:ext cx="1073197" cy="369332"/>
          </a:xfrm>
          <a:prstGeom prst="rect">
            <a:avLst/>
          </a:prstGeom>
          <a:noFill/>
        </p:spPr>
        <p:txBody>
          <a:bodyPr wrap="square">
            <a:spAutoFit/>
          </a:bodyPr>
          <a:lstStyle/>
          <a:p>
            <a:r>
              <a:rPr lang="en-US" sz="1800" dirty="0">
                <a:solidFill>
                  <a:schemeClr val="accent6"/>
                </a:solidFill>
                <a:latin typeface="Raleway" pitchFamily="2" charset="0"/>
              </a:rPr>
              <a:t>Step 2 </a:t>
            </a:r>
            <a:endParaRPr lang="en-GB" dirty="0">
              <a:solidFill>
                <a:schemeClr val="accent6"/>
              </a:solidFill>
            </a:endParaRPr>
          </a:p>
        </p:txBody>
      </p:sp>
      <p:sp>
        <p:nvSpPr>
          <p:cNvPr id="18" name="TextBox 17">
            <a:extLst>
              <a:ext uri="{FF2B5EF4-FFF2-40B4-BE49-F238E27FC236}">
                <a16:creationId xmlns:a16="http://schemas.microsoft.com/office/drawing/2014/main" id="{F3FF9D25-B5D3-8021-A477-E8DA4BC82CCC}"/>
              </a:ext>
            </a:extLst>
          </p:cNvPr>
          <p:cNvSpPr txBox="1"/>
          <p:nvPr/>
        </p:nvSpPr>
        <p:spPr>
          <a:xfrm>
            <a:off x="1029222" y="5519204"/>
            <a:ext cx="1073197" cy="369332"/>
          </a:xfrm>
          <a:prstGeom prst="rect">
            <a:avLst/>
          </a:prstGeom>
          <a:noFill/>
        </p:spPr>
        <p:txBody>
          <a:bodyPr wrap="square">
            <a:spAutoFit/>
          </a:bodyPr>
          <a:lstStyle/>
          <a:p>
            <a:r>
              <a:rPr lang="en-US" sz="1800" dirty="0">
                <a:solidFill>
                  <a:schemeClr val="accent6"/>
                </a:solidFill>
                <a:latin typeface="Raleway" pitchFamily="2" charset="0"/>
              </a:rPr>
              <a:t>Step 3 </a:t>
            </a:r>
            <a:endParaRPr lang="en-GB" dirty="0">
              <a:solidFill>
                <a:schemeClr val="accent6"/>
              </a:solidFill>
            </a:endParaRPr>
          </a:p>
        </p:txBody>
      </p:sp>
      <p:sp>
        <p:nvSpPr>
          <p:cNvPr id="19" name="Arrow: Right 18">
            <a:extLst>
              <a:ext uri="{FF2B5EF4-FFF2-40B4-BE49-F238E27FC236}">
                <a16:creationId xmlns:a16="http://schemas.microsoft.com/office/drawing/2014/main" id="{502F330B-9D4A-12C9-7803-03D40AA33A56}"/>
              </a:ext>
            </a:extLst>
          </p:cNvPr>
          <p:cNvSpPr/>
          <p:nvPr/>
        </p:nvSpPr>
        <p:spPr>
          <a:xfrm>
            <a:off x="2300525" y="454301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Arrow: Right 19">
            <a:extLst>
              <a:ext uri="{FF2B5EF4-FFF2-40B4-BE49-F238E27FC236}">
                <a16:creationId xmlns:a16="http://schemas.microsoft.com/office/drawing/2014/main" id="{B27A2909-4AFC-C7FE-AAEF-A7B828DDBC1A}"/>
              </a:ext>
            </a:extLst>
          </p:cNvPr>
          <p:cNvSpPr/>
          <p:nvPr/>
        </p:nvSpPr>
        <p:spPr>
          <a:xfrm>
            <a:off x="2300525" y="5461554"/>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2152394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ppt_x"/>
                                          </p:val>
                                        </p:tav>
                                        <p:tav tm="100000">
                                          <p:val>
                                            <p:strVal val="#ppt_x"/>
                                          </p:val>
                                        </p:tav>
                                      </p:tavLst>
                                    </p:anim>
                                    <p:anim calcmode="lin" valueType="num">
                                      <p:cBhvr additive="base">
                                        <p:cTn id="3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additive="base">
                                        <p:cTn id="49" dur="500" fill="hold"/>
                                        <p:tgtEl>
                                          <p:spTgt spid="20"/>
                                        </p:tgtEl>
                                        <p:attrNameLst>
                                          <p:attrName>ppt_x</p:attrName>
                                        </p:attrNameLst>
                                      </p:cBhvr>
                                      <p:tavLst>
                                        <p:tav tm="0">
                                          <p:val>
                                            <p:strVal val="#ppt_x"/>
                                          </p:val>
                                        </p:tav>
                                        <p:tav tm="100000">
                                          <p:val>
                                            <p:strVal val="#ppt_x"/>
                                          </p:val>
                                        </p:tav>
                                      </p:tavLst>
                                    </p:anim>
                                    <p:anim calcmode="lin" valueType="num">
                                      <p:cBhvr additive="base">
                                        <p:cTn id="5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 calcmode="lin" valueType="num">
                                      <p:cBhvr additive="base">
                                        <p:cTn id="55" dur="500" fill="hold"/>
                                        <p:tgtEl>
                                          <p:spTgt spid="13"/>
                                        </p:tgtEl>
                                        <p:attrNameLst>
                                          <p:attrName>ppt_x</p:attrName>
                                        </p:attrNameLst>
                                      </p:cBhvr>
                                      <p:tavLst>
                                        <p:tav tm="0">
                                          <p:val>
                                            <p:strVal val="#ppt_x"/>
                                          </p:val>
                                        </p:tav>
                                        <p:tav tm="100000">
                                          <p:val>
                                            <p:strVal val="#ppt_x"/>
                                          </p:val>
                                        </p:tav>
                                      </p:tavLst>
                                    </p:anim>
                                    <p:anim calcmode="lin" valueType="num">
                                      <p:cBhvr additive="base">
                                        <p:cTn id="5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3" grpId="0"/>
      <p:bldP spid="15" grpId="0"/>
      <p:bldP spid="16" grpId="0" animBg="1"/>
      <p:bldP spid="17" grpId="0"/>
      <p:bldP spid="18" grpId="0"/>
      <p:bldP spid="19" grpId="0" animBg="1"/>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D115C2E5-E9AB-48C4-8F75-CD0B5CC7270E}"/>
              </a:ext>
            </a:extLst>
          </p:cNvPr>
          <p:cNvSpPr>
            <a:spLocks noGrp="1"/>
          </p:cNvSpPr>
          <p:nvPr>
            <p:ph type="title"/>
          </p:nvPr>
        </p:nvSpPr>
        <p:spPr>
          <a:xfrm>
            <a:off x="838200" y="365125"/>
            <a:ext cx="10515600" cy="900967"/>
          </a:xfrm>
        </p:spPr>
        <p:txBody>
          <a:bodyPr>
            <a:normAutofit/>
          </a:bodyPr>
          <a:lstStyle/>
          <a:p>
            <a:r>
              <a:rPr lang="en-US" altLang="en-US" sz="4300" dirty="0">
                <a:latin typeface="ARU Raisonne DemiBold" panose="020B0503040202040103"/>
                <a:ea typeface="ＭＳ Ｐゴシック" pitchFamily="34" charset="-128"/>
              </a:rPr>
              <a:t>Examples</a:t>
            </a:r>
          </a:p>
        </p:txBody>
      </p:sp>
      <p:sp>
        <p:nvSpPr>
          <p:cNvPr id="3" name="Content Placeholder 2">
            <a:extLst>
              <a:ext uri="{FF2B5EF4-FFF2-40B4-BE49-F238E27FC236}">
                <a16:creationId xmlns:a16="http://schemas.microsoft.com/office/drawing/2014/main" id="{C997B19A-39E1-4F0B-9344-FCC4D477AE24}"/>
              </a:ext>
            </a:extLst>
          </p:cNvPr>
          <p:cNvSpPr>
            <a:spLocks noGrp="1"/>
          </p:cNvSpPr>
          <p:nvPr>
            <p:ph idx="1"/>
          </p:nvPr>
        </p:nvSpPr>
        <p:spPr>
          <a:xfrm>
            <a:off x="838199" y="3757053"/>
            <a:ext cx="10798148" cy="2554846"/>
          </a:xfrm>
        </p:spPr>
        <p:txBody>
          <a:bodyPr rtlCol="0">
            <a:normAutofit/>
          </a:bodyPr>
          <a:lstStyle/>
          <a:p>
            <a:pPr marL="0" indent="0">
              <a:buNone/>
              <a:defRPr/>
            </a:pPr>
            <a:endParaRPr lang="en-US" altLang="en-US" sz="2400" dirty="0">
              <a:latin typeface="Raleway" pitchFamily="2" charset="0"/>
              <a:cs typeface="Calibri" panose="020F0502020204030204" pitchFamily="34" charset="0"/>
            </a:endParaRPr>
          </a:p>
          <a:p>
            <a:pPr marL="742950" indent="-742950">
              <a:buNone/>
              <a:defRPr/>
            </a:pPr>
            <a:r>
              <a:rPr lang="en-US" sz="2400" dirty="0">
                <a:latin typeface="Raleway" pitchFamily="2" charset="0"/>
                <a:cs typeface="Calibri" panose="020F0502020204030204" pitchFamily="34" charset="0"/>
              </a:rPr>
              <a:t>Round 3678.5928 to </a:t>
            </a:r>
            <a:r>
              <a:rPr lang="en-US" sz="2400" u="sng" dirty="0">
                <a:solidFill>
                  <a:schemeClr val="tx2"/>
                </a:solidFill>
                <a:latin typeface="Raleway" pitchFamily="2" charset="0"/>
                <a:cs typeface="Calibri" panose="020F0502020204030204" pitchFamily="34" charset="0"/>
              </a:rPr>
              <a:t>the nearest hundredth</a:t>
            </a:r>
          </a:p>
          <a:p>
            <a:pPr>
              <a:buFont typeface="Wingdings" panose="05000000000000000000" pitchFamily="2" charset="2"/>
              <a:buChar char="Ø"/>
              <a:defRPr/>
            </a:pPr>
            <a:r>
              <a:rPr lang="en-US" altLang="en-US" sz="2400" dirty="0">
                <a:latin typeface="Raleway" pitchFamily="2" charset="0"/>
                <a:cs typeface="Calibri" panose="020F0502020204030204" pitchFamily="34" charset="0"/>
              </a:rPr>
              <a:t>3678.5</a:t>
            </a:r>
            <a:r>
              <a:rPr lang="en-US" altLang="en-US" sz="2400" dirty="0">
                <a:solidFill>
                  <a:srgbClr val="FFC000"/>
                </a:solidFill>
                <a:latin typeface="Raleway" pitchFamily="2" charset="0"/>
                <a:cs typeface="Calibri" panose="020F0502020204030204" pitchFamily="34" charset="0"/>
              </a:rPr>
              <a:t>9</a:t>
            </a:r>
            <a:r>
              <a:rPr lang="en-US" altLang="en-US" sz="2400" dirty="0">
                <a:latin typeface="Raleway" pitchFamily="2" charset="0"/>
                <a:cs typeface="Calibri" panose="020F0502020204030204" pitchFamily="34" charset="0"/>
              </a:rPr>
              <a:t>|28 (the 9 is in the hundredths place and a vertical line is placed after this)</a:t>
            </a:r>
          </a:p>
          <a:p>
            <a:pPr>
              <a:buFont typeface="Wingdings" panose="05000000000000000000" pitchFamily="2" charset="2"/>
              <a:buChar char="Ø"/>
              <a:defRPr/>
            </a:pPr>
            <a:r>
              <a:rPr lang="en-US" altLang="en-US" sz="2400" dirty="0">
                <a:latin typeface="Raleway" pitchFamily="2" charset="0"/>
                <a:cs typeface="Calibri" panose="020F0502020204030204" pitchFamily="34" charset="0"/>
              </a:rPr>
              <a:t>The number to the right is 2, </a:t>
            </a:r>
            <a:r>
              <a:rPr lang="en-US" altLang="en-US" sz="2400" dirty="0">
                <a:solidFill>
                  <a:schemeClr val="accent6"/>
                </a:solidFill>
                <a:latin typeface="Raleway" pitchFamily="2" charset="0"/>
                <a:cs typeface="Calibri" panose="020F0502020204030204" pitchFamily="34" charset="0"/>
              </a:rPr>
              <a:t>which is less than 4</a:t>
            </a:r>
            <a:r>
              <a:rPr lang="en-US" altLang="en-US" sz="2400" dirty="0">
                <a:latin typeface="Raleway" pitchFamily="2" charset="0"/>
                <a:cs typeface="Calibri" panose="020F0502020204030204" pitchFamily="34" charset="0"/>
              </a:rPr>
              <a:t>, so do </a:t>
            </a:r>
            <a:r>
              <a:rPr lang="en-US" altLang="en-US" sz="2400" u="sng" dirty="0">
                <a:latin typeface="Raleway" pitchFamily="2" charset="0"/>
                <a:cs typeface="Calibri" panose="020F0502020204030204" pitchFamily="34" charset="0"/>
              </a:rPr>
              <a:t>not</a:t>
            </a:r>
            <a:r>
              <a:rPr lang="en-US" altLang="en-US" sz="2400" dirty="0">
                <a:latin typeface="Raleway" pitchFamily="2" charset="0"/>
                <a:cs typeface="Calibri" panose="020F0502020204030204" pitchFamily="34" charset="0"/>
              </a:rPr>
              <a:t> change, therefore 3678.5929 rounds to </a:t>
            </a:r>
            <a:r>
              <a:rPr lang="en-US" altLang="en-US" sz="2400" b="1" dirty="0">
                <a:solidFill>
                  <a:schemeClr val="accent6"/>
                </a:solidFill>
                <a:latin typeface="Raleway" pitchFamily="2" charset="0"/>
                <a:cs typeface="Calibri" panose="020F0502020204030204" pitchFamily="34" charset="0"/>
              </a:rPr>
              <a:t>3678.59</a:t>
            </a:r>
            <a:endParaRPr lang="en-US" sz="2400" b="1" dirty="0">
              <a:solidFill>
                <a:schemeClr val="accent6"/>
              </a:solidFill>
              <a:latin typeface="Raleway" pitchFamily="2" charset="0"/>
              <a:cs typeface="Calibri" panose="020F0502020204030204" pitchFamily="34" charset="0"/>
            </a:endParaRPr>
          </a:p>
        </p:txBody>
      </p:sp>
      <p:sp>
        <p:nvSpPr>
          <p:cNvPr id="5" name="TextBox 4">
            <a:extLst>
              <a:ext uri="{FF2B5EF4-FFF2-40B4-BE49-F238E27FC236}">
                <a16:creationId xmlns:a16="http://schemas.microsoft.com/office/drawing/2014/main" id="{278D5E5D-8C4E-3ECC-9DB8-4672306979AC}"/>
              </a:ext>
            </a:extLst>
          </p:cNvPr>
          <p:cNvSpPr txBox="1"/>
          <p:nvPr/>
        </p:nvSpPr>
        <p:spPr>
          <a:xfrm>
            <a:off x="838199" y="1608882"/>
            <a:ext cx="10515600" cy="2308324"/>
          </a:xfrm>
          <a:prstGeom prst="rect">
            <a:avLst/>
          </a:prstGeom>
          <a:noFill/>
        </p:spPr>
        <p:txBody>
          <a:bodyPr wrap="square">
            <a:spAutoFit/>
          </a:bodyPr>
          <a:lstStyle/>
          <a:p>
            <a:pPr>
              <a:defRPr/>
            </a:pPr>
            <a:r>
              <a:rPr lang="en-US" sz="2400" dirty="0">
                <a:solidFill>
                  <a:schemeClr val="accent6"/>
                </a:solidFill>
                <a:latin typeface="Raleway" pitchFamily="2" charset="0"/>
                <a:cs typeface="Calibri" panose="020F0502020204030204" pitchFamily="34" charset="0"/>
              </a:rPr>
              <a:t>Round 87.562 to </a:t>
            </a:r>
            <a:r>
              <a:rPr lang="en-US" sz="2400" u="sng" dirty="0">
                <a:latin typeface="Raleway" pitchFamily="2" charset="0"/>
                <a:cs typeface="Calibri" panose="020F0502020204030204" pitchFamily="34" charset="0"/>
              </a:rPr>
              <a:t>the nearest tenth</a:t>
            </a:r>
          </a:p>
          <a:p>
            <a:pPr>
              <a:defRPr/>
            </a:pPr>
            <a:endParaRPr lang="en-US" sz="2400" u="sng" dirty="0">
              <a:latin typeface="Raleway" pitchFamily="2" charset="0"/>
              <a:cs typeface="Calibri" panose="020F0502020204030204" pitchFamily="34" charset="0"/>
            </a:endParaRPr>
          </a:p>
          <a:p>
            <a:pPr marL="342900" indent="-342900">
              <a:buFont typeface="Wingdings" panose="05000000000000000000" pitchFamily="2" charset="2"/>
              <a:buChar char="Ø"/>
              <a:defRPr/>
            </a:pPr>
            <a:r>
              <a:rPr lang="en-US" altLang="en-US" sz="2400" dirty="0">
                <a:solidFill>
                  <a:schemeClr val="accent6"/>
                </a:solidFill>
                <a:latin typeface="Raleway" pitchFamily="2" charset="0"/>
                <a:cs typeface="Calibri" panose="020F0502020204030204" pitchFamily="34" charset="0"/>
              </a:rPr>
              <a:t>87.</a:t>
            </a:r>
            <a:r>
              <a:rPr lang="en-US" altLang="en-US" sz="2400" dirty="0">
                <a:latin typeface="Raleway" pitchFamily="2" charset="0"/>
                <a:cs typeface="Calibri" panose="020F0502020204030204" pitchFamily="34" charset="0"/>
              </a:rPr>
              <a:t>5|</a:t>
            </a:r>
            <a:r>
              <a:rPr lang="en-US" altLang="en-US" sz="2400" dirty="0">
                <a:solidFill>
                  <a:schemeClr val="accent6"/>
                </a:solidFill>
                <a:latin typeface="Raleway" pitchFamily="2" charset="0"/>
                <a:cs typeface="Calibri" panose="020F0502020204030204" pitchFamily="34" charset="0"/>
              </a:rPr>
              <a:t>62  (the 5 is in the tenths place and a vertical line is placed after this)</a:t>
            </a:r>
            <a:r>
              <a:rPr lang="en-US" altLang="en-US" sz="2400" b="1" dirty="0">
                <a:solidFill>
                  <a:schemeClr val="accent6"/>
                </a:solidFill>
                <a:latin typeface="Raleway" pitchFamily="2" charset="0"/>
                <a:cs typeface="Calibri" panose="020F0502020204030204" pitchFamily="34" charset="0"/>
              </a:rPr>
              <a:t> </a:t>
            </a:r>
            <a:endParaRPr lang="en-US" altLang="en-US" sz="2400" dirty="0">
              <a:solidFill>
                <a:schemeClr val="accent6"/>
              </a:solidFill>
              <a:latin typeface="Raleway" pitchFamily="2" charset="0"/>
              <a:cs typeface="Calibri" panose="020F0502020204030204" pitchFamily="34" charset="0"/>
            </a:endParaRPr>
          </a:p>
          <a:p>
            <a:pPr marL="342900" indent="-342900">
              <a:buFont typeface="Wingdings" panose="05000000000000000000" pitchFamily="2" charset="2"/>
              <a:buChar char="Ø"/>
              <a:defRPr/>
            </a:pPr>
            <a:r>
              <a:rPr lang="en-US" altLang="en-US" sz="2400" dirty="0">
                <a:solidFill>
                  <a:schemeClr val="accent6"/>
                </a:solidFill>
                <a:latin typeface="Raleway" pitchFamily="2" charset="0"/>
                <a:cs typeface="Calibri" panose="020F0502020204030204" pitchFamily="34" charset="0"/>
              </a:rPr>
              <a:t>The number to the right is 6, which is </a:t>
            </a:r>
            <a:r>
              <a:rPr lang="en-US" altLang="en-US" sz="2400" b="1" dirty="0">
                <a:solidFill>
                  <a:schemeClr val="accent6"/>
                </a:solidFill>
                <a:latin typeface="Raleway" pitchFamily="2" charset="0"/>
                <a:cs typeface="Calibri" panose="020F0502020204030204" pitchFamily="34" charset="0"/>
              </a:rPr>
              <a:t>more than 5</a:t>
            </a:r>
            <a:r>
              <a:rPr lang="en-US" altLang="en-US" sz="2400" dirty="0">
                <a:solidFill>
                  <a:schemeClr val="accent6"/>
                </a:solidFill>
                <a:latin typeface="Raleway" pitchFamily="2" charset="0"/>
                <a:cs typeface="Calibri" panose="020F0502020204030204" pitchFamily="34" charset="0"/>
              </a:rPr>
              <a:t>, so increase 5 by 1, therefore 87.562 rounds to </a:t>
            </a:r>
            <a:r>
              <a:rPr lang="en-US" altLang="en-US" sz="2400" b="1" dirty="0">
                <a:solidFill>
                  <a:schemeClr val="accent6"/>
                </a:solidFill>
                <a:latin typeface="Raleway" pitchFamily="2" charset="0"/>
                <a:cs typeface="Calibri" panose="020F0502020204030204" pitchFamily="34" charset="0"/>
              </a:rPr>
              <a:t>87.6</a:t>
            </a:r>
          </a:p>
        </p:txBody>
      </p:sp>
      <p:pic>
        <p:nvPicPr>
          <p:cNvPr id="6" name="Picture 5">
            <a:extLst>
              <a:ext uri="{FF2B5EF4-FFF2-40B4-BE49-F238E27FC236}">
                <a16:creationId xmlns:a16="http://schemas.microsoft.com/office/drawing/2014/main" id="{9CCB76BA-22F7-030A-9B75-BD86761901EE}"/>
              </a:ext>
            </a:extLst>
          </p:cNvPr>
          <p:cNvPicPr>
            <a:picLocks noChangeAspect="1"/>
          </p:cNvPicPr>
          <p:nvPr/>
        </p:nvPicPr>
        <p:blipFill>
          <a:blip r:embed="rId3"/>
          <a:stretch>
            <a:fillRect/>
          </a:stretch>
        </p:blipFill>
        <p:spPr>
          <a:xfrm>
            <a:off x="9866299" y="5181124"/>
            <a:ext cx="2113717" cy="1425221"/>
          </a:xfrm>
          <a:prstGeom prst="rect">
            <a:avLst/>
          </a:prstGeom>
        </p:spPr>
      </p:pic>
    </p:spTree>
    <p:extLst>
      <p:ext uri="{BB962C8B-B14F-4D97-AF65-F5344CB8AC3E}">
        <p14:creationId xmlns:p14="http://schemas.microsoft.com/office/powerpoint/2010/main" val="164952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 calcmode="lin" valueType="num">
                                      <p:cBhvr additive="base">
                                        <p:cTn id="13"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additive="base">
                                        <p:cTn id="2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 calcmode="lin" valueType="num">
                                      <p:cBhvr additive="base">
                                        <p:cTn id="3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1CAB-1DD4-8142-BB70-835528F36885}"/>
              </a:ext>
            </a:extLst>
          </p:cNvPr>
          <p:cNvSpPr>
            <a:spLocks noGrp="1"/>
          </p:cNvSpPr>
          <p:nvPr>
            <p:ph type="title"/>
          </p:nvPr>
        </p:nvSpPr>
        <p:spPr/>
        <p:txBody>
          <a:bodyPr/>
          <a:lstStyle/>
          <a:p>
            <a:r>
              <a:rPr lang="en-US" dirty="0"/>
              <a:t>Today’s lesson</a:t>
            </a:r>
          </a:p>
        </p:txBody>
      </p:sp>
      <p:sp>
        <p:nvSpPr>
          <p:cNvPr id="3" name="Content Placeholder 2">
            <a:extLst>
              <a:ext uri="{FF2B5EF4-FFF2-40B4-BE49-F238E27FC236}">
                <a16:creationId xmlns:a16="http://schemas.microsoft.com/office/drawing/2014/main" id="{76EAF6DA-FE8C-DC4E-A1EB-F9E7BB32EAC9}"/>
              </a:ext>
            </a:extLst>
          </p:cNvPr>
          <p:cNvSpPr>
            <a:spLocks noGrp="1"/>
          </p:cNvSpPr>
          <p:nvPr>
            <p:ph idx="1"/>
          </p:nvPr>
        </p:nvSpPr>
        <p:spPr>
          <a:xfrm>
            <a:off x="838200" y="1812655"/>
            <a:ext cx="8661400" cy="4351338"/>
          </a:xfrm>
        </p:spPr>
        <p:txBody>
          <a:bodyPr>
            <a:noAutofit/>
          </a:bodyPr>
          <a:lstStyle/>
          <a:p>
            <a:pPr>
              <a:defRPr/>
            </a:pPr>
            <a:r>
              <a:rPr lang="en-US" sz="2400" dirty="0">
                <a:latin typeface="Raleway" panose="020B0503030101060003"/>
              </a:rPr>
              <a:t>Homework review </a:t>
            </a:r>
          </a:p>
          <a:p>
            <a:pPr>
              <a:defRPr/>
            </a:pPr>
            <a:r>
              <a:rPr lang="en-US" sz="2400" dirty="0">
                <a:latin typeface="Raleway" panose="020B0503030101060003"/>
              </a:rPr>
              <a:t>Week 2 recap</a:t>
            </a:r>
          </a:p>
          <a:p>
            <a:pPr>
              <a:defRPr/>
            </a:pPr>
            <a:r>
              <a:rPr lang="en-US" sz="2400" dirty="0">
                <a:latin typeface="Raleway" panose="020B0503030101060003"/>
              </a:rPr>
              <a:t>Understanding decimal numbers </a:t>
            </a:r>
          </a:p>
          <a:p>
            <a:pPr>
              <a:defRPr/>
            </a:pPr>
            <a:r>
              <a:rPr lang="en-US" sz="2400" dirty="0">
                <a:latin typeface="Raleway" panose="020B0503030101060003"/>
              </a:rPr>
              <a:t>Reading and writing decimals numbers</a:t>
            </a:r>
            <a:endParaRPr lang="en-US" sz="2000" dirty="0">
              <a:latin typeface="Raleway" panose="020B0503030101060003"/>
            </a:endParaRPr>
          </a:p>
          <a:p>
            <a:r>
              <a:rPr lang="en-GB" sz="2400" dirty="0"/>
              <a:t>Rounding decimal numbers </a:t>
            </a:r>
          </a:p>
          <a:p>
            <a:r>
              <a:rPr lang="en-GB" sz="2400" dirty="0"/>
              <a:t>Adding and subtracting decimal numbers </a:t>
            </a:r>
          </a:p>
          <a:p>
            <a:r>
              <a:rPr lang="en-GB" sz="2400" dirty="0"/>
              <a:t>Critical thinking: understanding Covid data </a:t>
            </a:r>
          </a:p>
        </p:txBody>
      </p:sp>
      <p:pic>
        <p:nvPicPr>
          <p:cNvPr id="4" name="Picture 3">
            <a:extLst>
              <a:ext uri="{FF2B5EF4-FFF2-40B4-BE49-F238E27FC236}">
                <a16:creationId xmlns:a16="http://schemas.microsoft.com/office/drawing/2014/main" id="{F0CF2C6A-D58B-47F0-B017-63C9FCE79E65}"/>
              </a:ext>
            </a:extLst>
          </p:cNvPr>
          <p:cNvPicPr>
            <a:picLocks noChangeAspect="1"/>
          </p:cNvPicPr>
          <p:nvPr/>
        </p:nvPicPr>
        <p:blipFill>
          <a:blip r:embed="rId3"/>
          <a:stretch>
            <a:fillRect/>
          </a:stretch>
        </p:blipFill>
        <p:spPr>
          <a:xfrm>
            <a:off x="9499600" y="4965040"/>
            <a:ext cx="1997501" cy="1346860"/>
          </a:xfrm>
          <a:prstGeom prst="rect">
            <a:avLst/>
          </a:prstGeom>
        </p:spPr>
      </p:pic>
    </p:spTree>
    <p:extLst>
      <p:ext uri="{BB962C8B-B14F-4D97-AF65-F5344CB8AC3E}">
        <p14:creationId xmlns:p14="http://schemas.microsoft.com/office/powerpoint/2010/main" val="1723015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A2A703D9-E969-403E-B962-17D66CF9FD26}"/>
              </a:ext>
            </a:extLst>
          </p:cNvPr>
          <p:cNvSpPr>
            <a:spLocks noGrp="1"/>
          </p:cNvSpPr>
          <p:nvPr>
            <p:ph type="title"/>
          </p:nvPr>
        </p:nvSpPr>
        <p:spPr>
          <a:xfrm>
            <a:off x="838200" y="365126"/>
            <a:ext cx="10515600" cy="988886"/>
          </a:xfrm>
        </p:spPr>
        <p:txBody>
          <a:bodyPr>
            <a:normAutofit/>
          </a:bodyPr>
          <a:lstStyle/>
          <a:p>
            <a:r>
              <a:rPr lang="en-US" altLang="en-US" dirty="0">
                <a:latin typeface="ARU Raisonne DemiBold" panose="020B0503040202040103"/>
                <a:ea typeface="ＭＳ Ｐゴシック" pitchFamily="34" charset="-128"/>
              </a:rPr>
              <a:t>Practice</a:t>
            </a:r>
          </a:p>
        </p:txBody>
      </p:sp>
      <p:sp>
        <p:nvSpPr>
          <p:cNvPr id="3" name="Content Placeholder 2">
            <a:extLst>
              <a:ext uri="{FF2B5EF4-FFF2-40B4-BE49-F238E27FC236}">
                <a16:creationId xmlns:a16="http://schemas.microsoft.com/office/drawing/2014/main" id="{AF0E13D6-5C76-4DBA-AEC5-09BB29D2D4C5}"/>
              </a:ext>
            </a:extLst>
          </p:cNvPr>
          <p:cNvSpPr>
            <a:spLocks noGrp="1"/>
          </p:cNvSpPr>
          <p:nvPr>
            <p:ph idx="1"/>
          </p:nvPr>
        </p:nvSpPr>
        <p:spPr>
          <a:xfrm>
            <a:off x="897691" y="1678690"/>
            <a:ext cx="8995057" cy="4483571"/>
          </a:xfrm>
        </p:spPr>
        <p:txBody>
          <a:bodyPr>
            <a:normAutofit/>
          </a:bodyPr>
          <a:lstStyle/>
          <a:p>
            <a:pPr marL="0" indent="0" eaLnBrk="1" hangingPunct="1">
              <a:buNone/>
            </a:pPr>
            <a:r>
              <a:rPr lang="en-US" altLang="en-US" sz="2400" dirty="0">
                <a:latin typeface="Raleway" pitchFamily="2" charset="0"/>
                <a:ea typeface="ＭＳ Ｐゴシック" panose="020B0600070205080204" pitchFamily="34" charset="-128"/>
                <a:cs typeface="Calibri" panose="020F0502020204030204" pitchFamily="34" charset="0"/>
              </a:rPr>
              <a:t>Round </a:t>
            </a:r>
            <a:r>
              <a:rPr lang="en-US" altLang="en-US" sz="2400" b="1" dirty="0">
                <a:latin typeface="Raleway" pitchFamily="2" charset="0"/>
                <a:ea typeface="ＭＳ Ｐゴシック" panose="020B0600070205080204" pitchFamily="34" charset="-128"/>
                <a:cs typeface="Calibri" panose="020F0502020204030204" pitchFamily="34" charset="0"/>
              </a:rPr>
              <a:t>24.918</a:t>
            </a:r>
            <a:r>
              <a:rPr lang="en-US" altLang="en-US" sz="2400" dirty="0">
                <a:latin typeface="Raleway" pitchFamily="2" charset="0"/>
                <a:ea typeface="ＭＳ Ｐゴシック" panose="020B0600070205080204" pitchFamily="34" charset="-128"/>
                <a:cs typeface="Calibri" panose="020F0502020204030204" pitchFamily="34" charset="0"/>
              </a:rPr>
              <a:t> to the nearest: </a:t>
            </a:r>
          </a:p>
          <a:p>
            <a:pPr marL="0" indent="0" eaLnBrk="1" hangingPunct="1">
              <a:buNone/>
            </a:pPr>
            <a:endParaRPr lang="en-US" altLang="en-US" sz="2400" dirty="0">
              <a:latin typeface="Raleway" pitchFamily="2" charset="0"/>
              <a:ea typeface="ＭＳ Ｐゴシック" panose="020B0600070205080204" pitchFamily="34" charset="-128"/>
              <a:cs typeface="Calibri" panose="020F0502020204030204" pitchFamily="34" charset="0"/>
            </a:endParaRPr>
          </a:p>
          <a:p>
            <a:pPr marL="457200" indent="-457200" eaLnBrk="1" hangingPunct="1">
              <a:buFont typeface="+mj-lt"/>
              <a:buAutoNum type="arabicPeriod"/>
            </a:pPr>
            <a:r>
              <a:rPr lang="en-US" altLang="en-US" sz="2400" dirty="0">
                <a:latin typeface="Raleway" pitchFamily="2" charset="0"/>
                <a:ea typeface="ＭＳ Ｐゴシック" panose="020B0600070205080204" pitchFamily="34" charset="-128"/>
                <a:cs typeface="Calibri" panose="020F0502020204030204" pitchFamily="34" charset="0"/>
              </a:rPr>
              <a:t>tenth </a:t>
            </a:r>
            <a:endPar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endParaRPr>
          </a:p>
          <a:p>
            <a:pPr marL="457200" indent="-457200" eaLnBrk="1" hangingPunct="1">
              <a:buFont typeface="+mj-lt"/>
              <a:buAutoNum type="arabicPeriod"/>
            </a:pPr>
            <a:r>
              <a:rPr lang="en-US" altLang="en-US" sz="2400" dirty="0">
                <a:latin typeface="Raleway" pitchFamily="2" charset="0"/>
                <a:ea typeface="ＭＳ Ｐゴシック" panose="020B0600070205080204" pitchFamily="34" charset="-128"/>
                <a:cs typeface="Calibri" panose="020F0502020204030204" pitchFamily="34" charset="0"/>
              </a:rPr>
              <a:t>hundredth </a:t>
            </a:r>
          </a:p>
          <a:p>
            <a:pPr marL="457200" indent="-457200" eaLnBrk="1" hangingPunct="1">
              <a:buFont typeface="+mj-lt"/>
              <a:buAutoNum type="arabicPeriod"/>
            </a:pPr>
            <a:r>
              <a:rPr lang="en-US" altLang="en-US" sz="2400" dirty="0">
                <a:latin typeface="Raleway" pitchFamily="2" charset="0"/>
                <a:ea typeface="ＭＳ Ｐゴシック" panose="020B0600070205080204" pitchFamily="34" charset="-128"/>
                <a:cs typeface="Calibri" panose="020F0502020204030204" pitchFamily="34" charset="0"/>
              </a:rPr>
              <a:t>whole number</a:t>
            </a:r>
          </a:p>
          <a:p>
            <a:pPr marL="0" indent="0" eaLnBrk="1" hangingPunct="1">
              <a:buNone/>
            </a:pPr>
            <a:endParaRPr lang="en-US" altLang="en-US" dirty="0">
              <a:latin typeface="Times" panose="02020603050405020304" pitchFamily="18" charset="0"/>
              <a:ea typeface="ＭＳ Ｐゴシック" panose="020B0600070205080204" pitchFamily="34" charset="-128"/>
              <a:cs typeface="Times" panose="02020603050405020304" pitchFamily="18" charset="0"/>
            </a:endParaRPr>
          </a:p>
        </p:txBody>
      </p:sp>
      <p:pic>
        <p:nvPicPr>
          <p:cNvPr id="2" name="Picture 1">
            <a:extLst>
              <a:ext uri="{FF2B5EF4-FFF2-40B4-BE49-F238E27FC236}">
                <a16:creationId xmlns:a16="http://schemas.microsoft.com/office/drawing/2014/main" id="{424C0088-4332-46EA-BD25-C71F4083B05E}"/>
              </a:ext>
            </a:extLst>
          </p:cNvPr>
          <p:cNvPicPr>
            <a:picLocks noChangeAspect="1"/>
          </p:cNvPicPr>
          <p:nvPr/>
        </p:nvPicPr>
        <p:blipFill>
          <a:blip r:embed="rId2"/>
          <a:stretch>
            <a:fillRect/>
          </a:stretch>
        </p:blipFill>
        <p:spPr>
          <a:xfrm>
            <a:off x="10111409" y="5308344"/>
            <a:ext cx="1756753" cy="1184530"/>
          </a:xfrm>
          <a:prstGeom prst="rect">
            <a:avLst/>
          </a:prstGeom>
        </p:spPr>
      </p:pic>
    </p:spTree>
    <p:extLst>
      <p:ext uri="{BB962C8B-B14F-4D97-AF65-F5344CB8AC3E}">
        <p14:creationId xmlns:p14="http://schemas.microsoft.com/office/powerpoint/2010/main" val="7653835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A2A703D9-E969-403E-B962-17D66CF9FD26}"/>
              </a:ext>
            </a:extLst>
          </p:cNvPr>
          <p:cNvSpPr>
            <a:spLocks noGrp="1"/>
          </p:cNvSpPr>
          <p:nvPr>
            <p:ph type="title"/>
          </p:nvPr>
        </p:nvSpPr>
        <p:spPr>
          <a:xfrm>
            <a:off x="838200" y="365126"/>
            <a:ext cx="10515600" cy="988886"/>
          </a:xfrm>
        </p:spPr>
        <p:txBody>
          <a:bodyPr>
            <a:normAutofit/>
          </a:bodyPr>
          <a:lstStyle/>
          <a:p>
            <a:r>
              <a:rPr lang="en-US" altLang="en-US" dirty="0">
                <a:latin typeface="ARU Raisonne DemiBold" panose="020B0503040202040103"/>
                <a:ea typeface="ＭＳ Ｐゴシック" pitchFamily="34" charset="-128"/>
              </a:rPr>
              <a:t>Answers</a:t>
            </a:r>
          </a:p>
        </p:txBody>
      </p:sp>
      <p:sp>
        <p:nvSpPr>
          <p:cNvPr id="3" name="Content Placeholder 2">
            <a:extLst>
              <a:ext uri="{FF2B5EF4-FFF2-40B4-BE49-F238E27FC236}">
                <a16:creationId xmlns:a16="http://schemas.microsoft.com/office/drawing/2014/main" id="{AF0E13D6-5C76-4DBA-AEC5-09BB29D2D4C5}"/>
              </a:ext>
            </a:extLst>
          </p:cNvPr>
          <p:cNvSpPr>
            <a:spLocks noGrp="1"/>
          </p:cNvSpPr>
          <p:nvPr>
            <p:ph idx="1"/>
          </p:nvPr>
        </p:nvSpPr>
        <p:spPr>
          <a:xfrm>
            <a:off x="904317" y="1354012"/>
            <a:ext cx="8995057" cy="4483571"/>
          </a:xfrm>
        </p:spPr>
        <p:txBody>
          <a:bodyPr>
            <a:normAutofit lnSpcReduction="10000"/>
          </a:bodyPr>
          <a:lstStyle/>
          <a:p>
            <a:pPr marL="0" indent="0" eaLnBrk="1" hangingPunct="1">
              <a:buNone/>
            </a:pPr>
            <a:r>
              <a:rPr lang="en-US" altLang="en-US" sz="2400" dirty="0">
                <a:latin typeface="Raleway" pitchFamily="2" charset="0"/>
                <a:ea typeface="ＭＳ Ｐゴシック" panose="020B0600070205080204" pitchFamily="34" charset="-128"/>
                <a:cs typeface="Calibri" panose="020F0502020204030204" pitchFamily="34" charset="0"/>
              </a:rPr>
              <a:t>Round 24.918 to the nearest: </a:t>
            </a:r>
          </a:p>
          <a:p>
            <a:pPr marL="0" indent="0" eaLnBrk="1" hangingPunct="1">
              <a:buNone/>
            </a:pPr>
            <a:endParaRPr lang="en-US" altLang="en-US" sz="2400" dirty="0">
              <a:latin typeface="Raleway" pitchFamily="2" charset="0"/>
              <a:ea typeface="ＭＳ Ｐゴシック" panose="020B0600070205080204" pitchFamily="34" charset="-128"/>
              <a:cs typeface="Calibri" panose="020F0502020204030204" pitchFamily="34" charset="0"/>
            </a:endParaRPr>
          </a:p>
          <a:p>
            <a:pPr marL="0" indent="0" eaLnBrk="1" hangingPunct="1">
              <a:buNone/>
            </a:pPr>
            <a:r>
              <a:rPr lang="en-US" altLang="en-US" sz="2400" dirty="0">
                <a:latin typeface="Raleway" pitchFamily="2" charset="0"/>
                <a:ea typeface="ＭＳ Ｐゴシック" panose="020B0600070205080204" pitchFamily="34" charset="-128"/>
                <a:cs typeface="Calibri" panose="020F0502020204030204" pitchFamily="34" charset="0"/>
              </a:rPr>
              <a:t>(a) hundredth</a:t>
            </a:r>
          </a:p>
          <a:p>
            <a:pPr marL="0" indent="0" eaLnBrk="1" hangingPunct="1">
              <a:buNone/>
            </a:pPr>
            <a:r>
              <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rPr>
              <a:t>24.918 rounded to the nearest hundredth is </a:t>
            </a:r>
            <a:r>
              <a:rPr lang="en-US" altLang="en-US" sz="2400" b="1" dirty="0">
                <a:solidFill>
                  <a:schemeClr val="tx2"/>
                </a:solidFill>
                <a:latin typeface="Raleway" pitchFamily="2" charset="0"/>
                <a:ea typeface="ＭＳ Ｐゴシック" panose="020B0600070205080204" pitchFamily="34" charset="-128"/>
                <a:cs typeface="Calibri" panose="020F0502020204030204" pitchFamily="34" charset="0"/>
              </a:rPr>
              <a:t>24.92</a:t>
            </a:r>
            <a:endPar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endParaRPr>
          </a:p>
          <a:p>
            <a:pPr marL="0" indent="0" eaLnBrk="1" hangingPunct="1">
              <a:buNone/>
            </a:pPr>
            <a:endPar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endParaRPr>
          </a:p>
          <a:p>
            <a:pPr marL="0" indent="0" eaLnBrk="1" hangingPunct="1">
              <a:buNone/>
            </a:pPr>
            <a:r>
              <a:rPr lang="en-US" altLang="en-US" sz="2400" dirty="0">
                <a:latin typeface="Raleway" pitchFamily="2" charset="0"/>
                <a:ea typeface="ＭＳ Ｐゴシック" panose="020B0600070205080204" pitchFamily="34" charset="-128"/>
                <a:cs typeface="Calibri" panose="020F0502020204030204" pitchFamily="34" charset="0"/>
              </a:rPr>
              <a:t>(b) tenth</a:t>
            </a:r>
          </a:p>
          <a:p>
            <a:pPr marL="0" indent="0" eaLnBrk="1" hangingPunct="1">
              <a:buNone/>
            </a:pPr>
            <a:r>
              <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rPr>
              <a:t>24.918 rounded to the nearest tenth is </a:t>
            </a:r>
            <a:r>
              <a:rPr lang="en-US" altLang="en-US" sz="2400" b="1" dirty="0">
                <a:solidFill>
                  <a:schemeClr val="tx2"/>
                </a:solidFill>
                <a:latin typeface="Raleway" pitchFamily="2" charset="0"/>
                <a:ea typeface="ＭＳ Ｐゴシック" panose="020B0600070205080204" pitchFamily="34" charset="-128"/>
                <a:cs typeface="Calibri" panose="020F0502020204030204" pitchFamily="34" charset="0"/>
              </a:rPr>
              <a:t>24.9</a:t>
            </a:r>
            <a:endParaRPr lang="en-US" altLang="en-US" sz="2400" dirty="0">
              <a:solidFill>
                <a:schemeClr val="tx1"/>
              </a:solidFill>
              <a:latin typeface="Raleway" pitchFamily="2" charset="0"/>
              <a:ea typeface="ＭＳ Ｐゴシック" panose="020B0600070205080204" pitchFamily="34" charset="-128"/>
              <a:cs typeface="Calibri" panose="020F0502020204030204" pitchFamily="34" charset="0"/>
            </a:endParaRPr>
          </a:p>
          <a:p>
            <a:pPr marL="0" indent="0" eaLnBrk="1" hangingPunct="1">
              <a:buNone/>
            </a:pPr>
            <a:endParaRPr lang="en-US" altLang="en-US" sz="2400" dirty="0">
              <a:latin typeface="Raleway" pitchFamily="2" charset="0"/>
              <a:ea typeface="ＭＳ Ｐゴシック" panose="020B0600070205080204" pitchFamily="34" charset="-128"/>
              <a:cs typeface="Calibri" panose="020F0502020204030204" pitchFamily="34" charset="0"/>
            </a:endParaRPr>
          </a:p>
          <a:p>
            <a:pPr marL="0" indent="0" eaLnBrk="1" hangingPunct="1">
              <a:buNone/>
            </a:pPr>
            <a:r>
              <a:rPr lang="en-US" altLang="en-US" sz="2400" dirty="0">
                <a:latin typeface="Raleway" pitchFamily="2" charset="0"/>
                <a:ea typeface="ＭＳ Ｐゴシック" panose="020B0600070205080204" pitchFamily="34" charset="-128"/>
                <a:cs typeface="Calibri" panose="020F0502020204030204" pitchFamily="34" charset="0"/>
              </a:rPr>
              <a:t>(c) whole number</a:t>
            </a:r>
          </a:p>
          <a:p>
            <a:pPr marL="0" indent="0" eaLnBrk="1" hangingPunct="1">
              <a:buNone/>
            </a:pPr>
            <a:r>
              <a:rPr lang="en-US" altLang="en-US" sz="2400" dirty="0">
                <a:solidFill>
                  <a:schemeClr val="tx2"/>
                </a:solidFill>
                <a:latin typeface="Raleway" pitchFamily="2" charset="0"/>
                <a:ea typeface="ＭＳ Ｐゴシック" panose="020B0600070205080204" pitchFamily="34" charset="-128"/>
                <a:cs typeface="Calibri" panose="020F0502020204030204" pitchFamily="34" charset="0"/>
              </a:rPr>
              <a:t>24.918 rounded to the nearest whole number is </a:t>
            </a:r>
            <a:r>
              <a:rPr lang="en-US" altLang="en-US" sz="2400" b="1" dirty="0">
                <a:solidFill>
                  <a:schemeClr val="tx2"/>
                </a:solidFill>
                <a:latin typeface="Raleway" pitchFamily="2" charset="0"/>
                <a:ea typeface="ＭＳ Ｐゴシック" panose="020B0600070205080204" pitchFamily="34" charset="-128"/>
                <a:cs typeface="Calibri" panose="020F0502020204030204" pitchFamily="34" charset="0"/>
              </a:rPr>
              <a:t>25</a:t>
            </a:r>
            <a:endParaRPr lang="en-US" altLang="en-US" sz="2400" dirty="0">
              <a:solidFill>
                <a:schemeClr val="tx1"/>
              </a:solidFill>
              <a:latin typeface="Raleway" pitchFamily="2" charset="0"/>
              <a:ea typeface="ＭＳ Ｐゴシック" panose="020B0600070205080204" pitchFamily="34" charset="-128"/>
              <a:cs typeface="Calibri" panose="020F0502020204030204" pitchFamily="34" charset="0"/>
            </a:endParaRPr>
          </a:p>
          <a:p>
            <a:pPr eaLnBrk="1" hangingPunct="1"/>
            <a:endParaRPr lang="en-US" altLang="en-US" dirty="0">
              <a:latin typeface="Times" panose="02020603050405020304" pitchFamily="18" charset="0"/>
              <a:ea typeface="ＭＳ Ｐゴシック" panose="020B0600070205080204" pitchFamily="34" charset="-128"/>
              <a:cs typeface="Times" panose="02020603050405020304" pitchFamily="18" charset="0"/>
            </a:endParaRPr>
          </a:p>
        </p:txBody>
      </p:sp>
      <p:pic>
        <p:nvPicPr>
          <p:cNvPr id="2" name="Picture 1">
            <a:extLst>
              <a:ext uri="{FF2B5EF4-FFF2-40B4-BE49-F238E27FC236}">
                <a16:creationId xmlns:a16="http://schemas.microsoft.com/office/drawing/2014/main" id="{424C0088-4332-46EA-BD25-C71F4083B05E}"/>
              </a:ext>
            </a:extLst>
          </p:cNvPr>
          <p:cNvPicPr>
            <a:picLocks noChangeAspect="1"/>
          </p:cNvPicPr>
          <p:nvPr/>
        </p:nvPicPr>
        <p:blipFill>
          <a:blip r:embed="rId2"/>
          <a:stretch>
            <a:fillRect/>
          </a:stretch>
        </p:blipFill>
        <p:spPr>
          <a:xfrm>
            <a:off x="10038521" y="5307676"/>
            <a:ext cx="1862771" cy="1256015"/>
          </a:xfrm>
          <a:prstGeom prst="rect">
            <a:avLst/>
          </a:prstGeom>
        </p:spPr>
      </p:pic>
    </p:spTree>
    <p:extLst>
      <p:ext uri="{BB962C8B-B14F-4D97-AF65-F5344CB8AC3E}">
        <p14:creationId xmlns:p14="http://schemas.microsoft.com/office/powerpoint/2010/main" val="401899947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 calcmode="lin" valueType="num">
                                      <p:cBhvr additive="base">
                                        <p:cTn id="1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anim calcmode="lin" valueType="num">
                                      <p:cBhvr additive="base">
                                        <p:cTn id="1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C08A8-0235-4C51-BD4F-35743089E874}"/>
              </a:ext>
            </a:extLst>
          </p:cNvPr>
          <p:cNvSpPr>
            <a:spLocks noGrp="1"/>
          </p:cNvSpPr>
          <p:nvPr>
            <p:ph type="title"/>
          </p:nvPr>
        </p:nvSpPr>
        <p:spPr/>
        <p:txBody>
          <a:bodyPr/>
          <a:lstStyle/>
          <a:p>
            <a:r>
              <a:rPr lang="en-GB" dirty="0"/>
              <a:t>Further practice </a:t>
            </a:r>
          </a:p>
        </p:txBody>
      </p:sp>
      <p:sp>
        <p:nvSpPr>
          <p:cNvPr id="3" name="Content Placeholder 2">
            <a:extLst>
              <a:ext uri="{FF2B5EF4-FFF2-40B4-BE49-F238E27FC236}">
                <a16:creationId xmlns:a16="http://schemas.microsoft.com/office/drawing/2014/main" id="{92D85DA1-7117-4A74-AE56-3B97110E46F5}"/>
              </a:ext>
            </a:extLst>
          </p:cNvPr>
          <p:cNvSpPr>
            <a:spLocks noGrp="1"/>
          </p:cNvSpPr>
          <p:nvPr>
            <p:ph idx="1"/>
          </p:nvPr>
        </p:nvSpPr>
        <p:spPr>
          <a:xfrm>
            <a:off x="838200" y="1825625"/>
            <a:ext cx="5927035" cy="4351338"/>
          </a:xfrm>
        </p:spPr>
        <p:txBody>
          <a:bodyPr/>
          <a:lstStyle/>
          <a:p>
            <a:pPr marL="0" indent="0">
              <a:buNone/>
            </a:pPr>
            <a:r>
              <a:rPr lang="en-GB" dirty="0"/>
              <a:t>Go to </a:t>
            </a:r>
            <a:r>
              <a:rPr lang="en-GB" b="1" dirty="0"/>
              <a:t>page 96 </a:t>
            </a:r>
            <a:r>
              <a:rPr lang="en-GB" dirty="0"/>
              <a:t>in your </a:t>
            </a:r>
            <a:r>
              <a:rPr lang="en-GB" dirty="0" err="1"/>
              <a:t>Kortext</a:t>
            </a:r>
            <a:r>
              <a:rPr lang="en-GB" dirty="0"/>
              <a:t> book and complete ‘Stop and Check’ (questions 1-4). </a:t>
            </a:r>
          </a:p>
          <a:p>
            <a:pPr marL="0" indent="0">
              <a:buNone/>
            </a:pPr>
            <a:endParaRPr lang="en-GB" dirty="0"/>
          </a:p>
          <a:p>
            <a:pPr marL="0" indent="0">
              <a:buNone/>
            </a:pPr>
            <a:endParaRPr lang="en-GB" dirty="0"/>
          </a:p>
          <a:p>
            <a:pPr marL="0" indent="0">
              <a:buNone/>
            </a:pPr>
            <a:r>
              <a:rPr lang="en-GB" dirty="0"/>
              <a:t>Check your answers on </a:t>
            </a:r>
            <a:r>
              <a:rPr lang="en-GB" b="1" dirty="0"/>
              <a:t>page. 120</a:t>
            </a:r>
          </a:p>
        </p:txBody>
      </p:sp>
      <p:pic>
        <p:nvPicPr>
          <p:cNvPr id="4" name="Picture 2">
            <a:extLst>
              <a:ext uri="{FF2B5EF4-FFF2-40B4-BE49-F238E27FC236}">
                <a16:creationId xmlns:a16="http://schemas.microsoft.com/office/drawing/2014/main" id="{C0A3440C-85BB-4688-A918-285F43845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5008" y="1674421"/>
            <a:ext cx="4318792" cy="450254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3B59F7B-C425-44F8-BE50-54E56686013E}"/>
              </a:ext>
            </a:extLst>
          </p:cNvPr>
          <p:cNvPicPr>
            <a:picLocks noChangeAspect="1"/>
          </p:cNvPicPr>
          <p:nvPr/>
        </p:nvPicPr>
        <p:blipFill>
          <a:blip r:embed="rId3"/>
          <a:stretch>
            <a:fillRect/>
          </a:stretch>
        </p:blipFill>
        <p:spPr>
          <a:xfrm>
            <a:off x="10036313" y="5326894"/>
            <a:ext cx="1997501" cy="1346860"/>
          </a:xfrm>
          <a:prstGeom prst="rect">
            <a:avLst/>
          </a:prstGeom>
        </p:spPr>
      </p:pic>
    </p:spTree>
    <p:extLst>
      <p:ext uri="{BB962C8B-B14F-4D97-AF65-F5344CB8AC3E}">
        <p14:creationId xmlns:p14="http://schemas.microsoft.com/office/powerpoint/2010/main" val="2586633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a:extLst>
              <a:ext uri="{FF2B5EF4-FFF2-40B4-BE49-F238E27FC236}">
                <a16:creationId xmlns:a16="http://schemas.microsoft.com/office/drawing/2014/main" id="{BB2620D6-343D-40CC-A9DC-EC87E17880A5}"/>
              </a:ext>
            </a:extLst>
          </p:cNvPr>
          <p:cNvSpPr>
            <a:spLocks noGrp="1"/>
          </p:cNvSpPr>
          <p:nvPr>
            <p:ph type="title"/>
          </p:nvPr>
        </p:nvSpPr>
        <p:spPr>
          <a:xfrm>
            <a:off x="682282" y="468904"/>
            <a:ext cx="11165058" cy="716670"/>
          </a:xfrm>
        </p:spPr>
        <p:txBody>
          <a:bodyPr>
            <a:normAutofit/>
          </a:bodyPr>
          <a:lstStyle/>
          <a:p>
            <a:r>
              <a:rPr lang="en-US" altLang="en-US" dirty="0">
                <a:latin typeface="ARU Raisonne DemiBold"/>
                <a:ea typeface="ＭＳ Ｐゴシック" pitchFamily="34" charset="-128"/>
              </a:rPr>
              <a:t>Front-end rounding</a:t>
            </a:r>
          </a:p>
        </p:txBody>
      </p:sp>
      <p:sp>
        <p:nvSpPr>
          <p:cNvPr id="7171" name="Content Placeholder 2">
            <a:extLst>
              <a:ext uri="{FF2B5EF4-FFF2-40B4-BE49-F238E27FC236}">
                <a16:creationId xmlns:a16="http://schemas.microsoft.com/office/drawing/2014/main" id="{F52344E5-E69F-4AF4-86FB-B288A468BB13}"/>
              </a:ext>
            </a:extLst>
          </p:cNvPr>
          <p:cNvSpPr>
            <a:spLocks noGrp="1"/>
          </p:cNvSpPr>
          <p:nvPr>
            <p:ph idx="1"/>
          </p:nvPr>
        </p:nvSpPr>
        <p:spPr>
          <a:xfrm>
            <a:off x="735292" y="1470519"/>
            <a:ext cx="10326520" cy="2381290"/>
          </a:xfrm>
        </p:spPr>
        <p:txBody>
          <a:bodyPr>
            <a:normAutofit fontScale="85000" lnSpcReduction="20000"/>
          </a:bodyPr>
          <a:lstStyle/>
          <a:p>
            <a:pPr marL="0" indent="0">
              <a:buNone/>
            </a:pPr>
            <a:r>
              <a:rPr lang="en-US" altLang="en-US" dirty="0">
                <a:latin typeface="Raleway" pitchFamily="2" charset="0"/>
                <a:ea typeface="ＭＳ Ｐゴシック" panose="020B0600070205080204" pitchFamily="34" charset="-128"/>
                <a:cs typeface="Calibri" panose="020F0502020204030204" pitchFamily="34" charset="0"/>
              </a:rPr>
              <a:t>As we saw in the previous lesson, sometimes it may be useful to give an estimation rather than an exact figure. This allows you to quickly work out the calculation. </a:t>
            </a:r>
          </a:p>
          <a:p>
            <a:pPr marL="0" indent="0">
              <a:buNone/>
            </a:pPr>
            <a:endParaRPr lang="en-US" altLang="en-US" dirty="0">
              <a:latin typeface="Raleway" pitchFamily="2" charset="0"/>
              <a:ea typeface="ＭＳ Ｐゴシック" panose="020B0600070205080204" pitchFamily="34" charset="-128"/>
              <a:cs typeface="Calibri" panose="020F0502020204030204" pitchFamily="34" charset="0"/>
            </a:endParaRPr>
          </a:p>
          <a:p>
            <a:pPr marL="0" indent="0">
              <a:buNone/>
            </a:pPr>
            <a:r>
              <a:rPr lang="en-US" altLang="en-US" dirty="0">
                <a:latin typeface="Raleway" pitchFamily="2" charset="0"/>
                <a:ea typeface="ＭＳ Ｐゴシック" panose="020B0600070205080204" pitchFamily="34" charset="-128"/>
                <a:cs typeface="Calibri" panose="020F0502020204030204" pitchFamily="34" charset="0"/>
              </a:rPr>
              <a:t>In order to do this, we use ‘front-end rounding’, meaning taking the number furthest to the left and rounding either up or down depending on the number immediately to the right of it. </a:t>
            </a:r>
          </a:p>
          <a:p>
            <a:pPr marL="0" indent="0">
              <a:buNone/>
            </a:pPr>
            <a:endParaRPr lang="en-US" altLang="en-US" sz="2400" dirty="0">
              <a:latin typeface="Raleway" pitchFamily="2" charset="0"/>
              <a:ea typeface="ＭＳ Ｐゴシック" panose="020B0600070205080204" pitchFamily="34" charset="-128"/>
              <a:cs typeface="Calibri" panose="020F0502020204030204" pitchFamily="34" charset="0"/>
            </a:endParaRPr>
          </a:p>
          <a:p>
            <a:pPr marL="1371600" indent="-1371600"/>
            <a:endParaRPr lang="en-US" altLang="en-US" dirty="0">
              <a:latin typeface="+mn-lt"/>
              <a:ea typeface="ＭＳ Ｐゴシック" panose="020B0600070205080204" pitchFamily="34" charset="-128"/>
              <a:cs typeface="Times" panose="02020603050405020304" pitchFamily="18" charset="0"/>
            </a:endParaRPr>
          </a:p>
        </p:txBody>
      </p:sp>
      <p:pic>
        <p:nvPicPr>
          <p:cNvPr id="2" name="Picture 1">
            <a:extLst>
              <a:ext uri="{FF2B5EF4-FFF2-40B4-BE49-F238E27FC236}">
                <a16:creationId xmlns:a16="http://schemas.microsoft.com/office/drawing/2014/main" id="{28A7BCFE-1C5F-41E3-A832-F91919291881}"/>
              </a:ext>
            </a:extLst>
          </p:cNvPr>
          <p:cNvPicPr>
            <a:picLocks noChangeAspect="1"/>
          </p:cNvPicPr>
          <p:nvPr/>
        </p:nvPicPr>
        <p:blipFill>
          <a:blip r:embed="rId2"/>
          <a:stretch>
            <a:fillRect/>
          </a:stretch>
        </p:blipFill>
        <p:spPr>
          <a:xfrm>
            <a:off x="9908124" y="5219363"/>
            <a:ext cx="1939218" cy="1307561"/>
          </a:xfrm>
          <a:prstGeom prst="rect">
            <a:avLst/>
          </a:prstGeom>
        </p:spPr>
      </p:pic>
      <p:graphicFrame>
        <p:nvGraphicFramePr>
          <p:cNvPr id="3" name="Table 5">
            <a:extLst>
              <a:ext uri="{FF2B5EF4-FFF2-40B4-BE49-F238E27FC236}">
                <a16:creationId xmlns:a16="http://schemas.microsoft.com/office/drawing/2014/main" id="{0CD6C3C2-1A90-4C63-A7D0-B832B0B61C46}"/>
              </a:ext>
            </a:extLst>
          </p:cNvPr>
          <p:cNvGraphicFramePr>
            <a:graphicFrameLocks noGrp="1"/>
          </p:cNvGraphicFramePr>
          <p:nvPr>
            <p:extLst>
              <p:ext uri="{D42A27DB-BD31-4B8C-83A1-F6EECF244321}">
                <p14:modId xmlns:p14="http://schemas.microsoft.com/office/powerpoint/2010/main" val="3223277548"/>
              </p:ext>
            </p:extLst>
          </p:nvPr>
        </p:nvGraphicFramePr>
        <p:xfrm>
          <a:off x="1365794" y="3801036"/>
          <a:ext cx="7860748" cy="2769473"/>
        </p:xfrm>
        <a:graphic>
          <a:graphicData uri="http://schemas.openxmlformats.org/drawingml/2006/table">
            <a:tbl>
              <a:tblPr firstRow="1" bandRow="1">
                <a:tableStyleId>{5C22544A-7EE6-4342-B048-85BDC9FD1C3A}</a:tableStyleId>
              </a:tblPr>
              <a:tblGrid>
                <a:gridCol w="3930374">
                  <a:extLst>
                    <a:ext uri="{9D8B030D-6E8A-4147-A177-3AD203B41FA5}">
                      <a16:colId xmlns:a16="http://schemas.microsoft.com/office/drawing/2014/main" val="3951421435"/>
                    </a:ext>
                  </a:extLst>
                </a:gridCol>
                <a:gridCol w="3930374">
                  <a:extLst>
                    <a:ext uri="{9D8B030D-6E8A-4147-A177-3AD203B41FA5}">
                      <a16:colId xmlns:a16="http://schemas.microsoft.com/office/drawing/2014/main" val="2858360843"/>
                    </a:ext>
                  </a:extLst>
                </a:gridCol>
              </a:tblGrid>
              <a:tr h="395639">
                <a:tc>
                  <a:txBody>
                    <a:bodyPr/>
                    <a:lstStyle/>
                    <a:p>
                      <a:r>
                        <a:rPr lang="en-GB" dirty="0"/>
                        <a:t>Exact figure</a:t>
                      </a:r>
                    </a:p>
                  </a:txBody>
                  <a:tcPr/>
                </a:tc>
                <a:tc>
                  <a:txBody>
                    <a:bodyPr/>
                    <a:lstStyle/>
                    <a:p>
                      <a:r>
                        <a:rPr lang="en-GB" dirty="0"/>
                        <a:t>Approximation</a:t>
                      </a:r>
                    </a:p>
                  </a:txBody>
                  <a:tcPr/>
                </a:tc>
                <a:extLst>
                  <a:ext uri="{0D108BD9-81ED-4DB2-BD59-A6C34878D82A}">
                    <a16:rowId xmlns:a16="http://schemas.microsoft.com/office/drawing/2014/main" val="218717345"/>
                  </a:ext>
                </a:extLst>
              </a:tr>
              <a:tr h="395639">
                <a:tc>
                  <a:txBody>
                    <a:bodyPr/>
                    <a:lstStyle/>
                    <a:p>
                      <a:r>
                        <a:rPr lang="en-GB" dirty="0"/>
                        <a:t>$1783.38</a:t>
                      </a:r>
                    </a:p>
                  </a:txBody>
                  <a:tcPr/>
                </a:tc>
                <a:tc>
                  <a:txBody>
                    <a:bodyPr/>
                    <a:lstStyle/>
                    <a:p>
                      <a:r>
                        <a:rPr lang="en-GB" dirty="0"/>
                        <a:t>$2000</a:t>
                      </a:r>
                    </a:p>
                  </a:txBody>
                  <a:tcPr/>
                </a:tc>
                <a:extLst>
                  <a:ext uri="{0D108BD9-81ED-4DB2-BD59-A6C34878D82A}">
                    <a16:rowId xmlns:a16="http://schemas.microsoft.com/office/drawing/2014/main" val="1774532004"/>
                  </a:ext>
                </a:extLst>
              </a:tr>
              <a:tr h="395639">
                <a:tc>
                  <a:txBody>
                    <a:bodyPr/>
                    <a:lstStyle/>
                    <a:p>
                      <a:r>
                        <a:rPr lang="en-GB" dirty="0"/>
                        <a:t>$4341.15</a:t>
                      </a:r>
                    </a:p>
                  </a:txBody>
                  <a:tcPr/>
                </a:tc>
                <a:tc>
                  <a:txBody>
                    <a:bodyPr/>
                    <a:lstStyle/>
                    <a:p>
                      <a:r>
                        <a:rPr lang="en-GB" dirty="0"/>
                        <a:t>?</a:t>
                      </a:r>
                    </a:p>
                  </a:txBody>
                  <a:tcPr/>
                </a:tc>
                <a:extLst>
                  <a:ext uri="{0D108BD9-81ED-4DB2-BD59-A6C34878D82A}">
                    <a16:rowId xmlns:a16="http://schemas.microsoft.com/office/drawing/2014/main" val="1041820818"/>
                  </a:ext>
                </a:extLst>
              </a:tr>
              <a:tr h="395639">
                <a:tc>
                  <a:txBody>
                    <a:bodyPr/>
                    <a:lstStyle/>
                    <a:p>
                      <a:r>
                        <a:rPr lang="en-GB" dirty="0"/>
                        <a:t>$2175.94</a:t>
                      </a:r>
                    </a:p>
                  </a:txBody>
                  <a:tcPr/>
                </a:tc>
                <a:tc>
                  <a:txBody>
                    <a:bodyPr/>
                    <a:lstStyle/>
                    <a:p>
                      <a:r>
                        <a:rPr lang="en-GB" dirty="0"/>
                        <a:t>?</a:t>
                      </a:r>
                    </a:p>
                  </a:txBody>
                  <a:tcPr/>
                </a:tc>
                <a:extLst>
                  <a:ext uri="{0D108BD9-81ED-4DB2-BD59-A6C34878D82A}">
                    <a16:rowId xmlns:a16="http://schemas.microsoft.com/office/drawing/2014/main" val="2400211069"/>
                  </a:ext>
                </a:extLst>
              </a:tr>
              <a:tr h="395639">
                <a:tc>
                  <a:txBody>
                    <a:bodyPr/>
                    <a:lstStyle/>
                    <a:p>
                      <a:r>
                        <a:rPr lang="en-GB" dirty="0"/>
                        <a:t>$896.23</a:t>
                      </a:r>
                    </a:p>
                  </a:txBody>
                  <a:tcPr/>
                </a:tc>
                <a:tc>
                  <a:txBody>
                    <a:bodyPr/>
                    <a:lstStyle/>
                    <a:p>
                      <a:r>
                        <a:rPr lang="en-GB" dirty="0"/>
                        <a:t>?</a:t>
                      </a:r>
                    </a:p>
                  </a:txBody>
                  <a:tcPr/>
                </a:tc>
                <a:extLst>
                  <a:ext uri="{0D108BD9-81ED-4DB2-BD59-A6C34878D82A}">
                    <a16:rowId xmlns:a16="http://schemas.microsoft.com/office/drawing/2014/main" val="4079132987"/>
                  </a:ext>
                </a:extLst>
              </a:tr>
              <a:tr h="395639">
                <a:tc>
                  <a:txBody>
                    <a:bodyPr/>
                    <a:lstStyle/>
                    <a:p>
                      <a:r>
                        <a:rPr lang="en-GB" dirty="0"/>
                        <a:t>$2562.53</a:t>
                      </a:r>
                    </a:p>
                  </a:txBody>
                  <a:tcPr/>
                </a:tc>
                <a:tc>
                  <a:txBody>
                    <a:bodyPr/>
                    <a:lstStyle/>
                    <a:p>
                      <a:r>
                        <a:rPr lang="en-GB" dirty="0"/>
                        <a:t>? </a:t>
                      </a:r>
                    </a:p>
                  </a:txBody>
                  <a:tcPr/>
                </a:tc>
                <a:extLst>
                  <a:ext uri="{0D108BD9-81ED-4DB2-BD59-A6C34878D82A}">
                    <a16:rowId xmlns:a16="http://schemas.microsoft.com/office/drawing/2014/main" val="2143797667"/>
                  </a:ext>
                </a:extLst>
              </a:tr>
              <a:tr h="395639">
                <a:tc>
                  <a:txBody>
                    <a:bodyPr/>
                    <a:lstStyle/>
                    <a:p>
                      <a:r>
                        <a:rPr lang="en-GB" dirty="0"/>
                        <a:t>Total = $11,759.23</a:t>
                      </a:r>
                    </a:p>
                  </a:txBody>
                  <a:tcPr/>
                </a:tc>
                <a:tc>
                  <a:txBody>
                    <a:bodyPr/>
                    <a:lstStyle/>
                    <a:p>
                      <a:r>
                        <a:rPr lang="en-GB" dirty="0"/>
                        <a:t>Total =?</a:t>
                      </a:r>
                    </a:p>
                  </a:txBody>
                  <a:tcPr/>
                </a:tc>
                <a:extLst>
                  <a:ext uri="{0D108BD9-81ED-4DB2-BD59-A6C34878D82A}">
                    <a16:rowId xmlns:a16="http://schemas.microsoft.com/office/drawing/2014/main" val="1295328246"/>
                  </a:ext>
                </a:extLst>
              </a:tr>
            </a:tbl>
          </a:graphicData>
        </a:graphic>
      </p:graphicFrame>
    </p:spTree>
    <p:extLst>
      <p:ext uri="{BB962C8B-B14F-4D97-AF65-F5344CB8AC3E}">
        <p14:creationId xmlns:p14="http://schemas.microsoft.com/office/powerpoint/2010/main" val="30571035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0E91E-BAC4-43FD-8C9D-581BA42F1958}"/>
              </a:ext>
            </a:extLst>
          </p:cNvPr>
          <p:cNvSpPr>
            <a:spLocks noGrp="1"/>
          </p:cNvSpPr>
          <p:nvPr>
            <p:ph type="title"/>
          </p:nvPr>
        </p:nvSpPr>
        <p:spPr/>
        <p:txBody>
          <a:bodyPr/>
          <a:lstStyle/>
          <a:p>
            <a:r>
              <a:rPr lang="en-GB" dirty="0"/>
              <a:t>Answers</a:t>
            </a:r>
          </a:p>
        </p:txBody>
      </p:sp>
      <p:sp>
        <p:nvSpPr>
          <p:cNvPr id="3" name="Content Placeholder 2">
            <a:extLst>
              <a:ext uri="{FF2B5EF4-FFF2-40B4-BE49-F238E27FC236}">
                <a16:creationId xmlns:a16="http://schemas.microsoft.com/office/drawing/2014/main" id="{2204563D-30F4-48AC-9CE8-52CA5FB7DEF1}"/>
              </a:ext>
            </a:extLst>
          </p:cNvPr>
          <p:cNvSpPr>
            <a:spLocks noGrp="1"/>
          </p:cNvSpPr>
          <p:nvPr>
            <p:ph idx="1"/>
          </p:nvPr>
        </p:nvSpPr>
        <p:spPr/>
        <p:txBody>
          <a:bodyPr/>
          <a:lstStyle/>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$1783.38</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$4341.15</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$2175.94</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$896.23</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Total = $11,759.23</a:t>
            </a:r>
            <a:endParaRPr lang="en-GB" sz="1800" b="0" i="0" u="none" strike="noStrike" dirty="0">
              <a:effectLst/>
              <a:latin typeface="Arial" panose="020B0604020202020204" pitchFamily="34" charset="0"/>
            </a:endParaRPr>
          </a:p>
          <a:p>
            <a:pPr marL="0" algn="l" rtl="0" eaLnBrk="1" fontAlgn="t" latinLnBrk="0" hangingPunct="1">
              <a:spcBef>
                <a:spcPts val="0"/>
              </a:spcBef>
              <a:spcAft>
                <a:spcPts val="0"/>
              </a:spcAft>
            </a:pPr>
            <a:r>
              <a:rPr lang="en-GB" sz="1800" b="0" i="0" u="none" strike="noStrike" kern="1200" dirty="0">
                <a:solidFill>
                  <a:srgbClr val="061D48"/>
                </a:solidFill>
                <a:effectLst/>
                <a:latin typeface="Calibri" panose="020F0502020204030204" pitchFamily="34" charset="0"/>
              </a:rPr>
              <a:t>Total =?</a:t>
            </a:r>
            <a:endParaRPr lang="en-GB" sz="1800" b="0" i="0" u="none" strike="noStrike" dirty="0">
              <a:effectLst/>
              <a:latin typeface="Arial" panose="020B0604020202020204" pitchFamily="34" charset="0"/>
            </a:endParaRPr>
          </a:p>
          <a:p>
            <a:endParaRPr lang="en-GB" dirty="0"/>
          </a:p>
        </p:txBody>
      </p:sp>
      <p:graphicFrame>
        <p:nvGraphicFramePr>
          <p:cNvPr id="4" name="Table 5">
            <a:extLst>
              <a:ext uri="{FF2B5EF4-FFF2-40B4-BE49-F238E27FC236}">
                <a16:creationId xmlns:a16="http://schemas.microsoft.com/office/drawing/2014/main" id="{10F6C48F-A7CC-482C-ACF8-866E2B9895F6}"/>
              </a:ext>
            </a:extLst>
          </p:cNvPr>
          <p:cNvGraphicFramePr>
            <a:graphicFrameLocks noGrp="1"/>
          </p:cNvGraphicFramePr>
          <p:nvPr>
            <p:extLst>
              <p:ext uri="{D42A27DB-BD31-4B8C-83A1-F6EECF244321}">
                <p14:modId xmlns:p14="http://schemas.microsoft.com/office/powerpoint/2010/main" val="3033928172"/>
              </p:ext>
            </p:extLst>
          </p:nvPr>
        </p:nvGraphicFramePr>
        <p:xfrm>
          <a:off x="1316383" y="2405180"/>
          <a:ext cx="8960678" cy="3266753"/>
        </p:xfrm>
        <a:graphic>
          <a:graphicData uri="http://schemas.openxmlformats.org/drawingml/2006/table">
            <a:tbl>
              <a:tblPr firstRow="1" bandRow="1">
                <a:tableStyleId>{5C22544A-7EE6-4342-B048-85BDC9FD1C3A}</a:tableStyleId>
              </a:tblPr>
              <a:tblGrid>
                <a:gridCol w="4480339">
                  <a:extLst>
                    <a:ext uri="{9D8B030D-6E8A-4147-A177-3AD203B41FA5}">
                      <a16:colId xmlns:a16="http://schemas.microsoft.com/office/drawing/2014/main" val="3951421435"/>
                    </a:ext>
                  </a:extLst>
                </a:gridCol>
                <a:gridCol w="4480339">
                  <a:extLst>
                    <a:ext uri="{9D8B030D-6E8A-4147-A177-3AD203B41FA5}">
                      <a16:colId xmlns:a16="http://schemas.microsoft.com/office/drawing/2014/main" val="2858360843"/>
                    </a:ext>
                  </a:extLst>
                </a:gridCol>
              </a:tblGrid>
              <a:tr h="466679">
                <a:tc>
                  <a:txBody>
                    <a:bodyPr/>
                    <a:lstStyle/>
                    <a:p>
                      <a:r>
                        <a:rPr lang="en-GB" dirty="0"/>
                        <a:t>Exact figure</a:t>
                      </a:r>
                    </a:p>
                  </a:txBody>
                  <a:tcPr/>
                </a:tc>
                <a:tc>
                  <a:txBody>
                    <a:bodyPr/>
                    <a:lstStyle/>
                    <a:p>
                      <a:r>
                        <a:rPr lang="en-GB" dirty="0"/>
                        <a:t>Approximation</a:t>
                      </a:r>
                    </a:p>
                  </a:txBody>
                  <a:tcPr/>
                </a:tc>
                <a:extLst>
                  <a:ext uri="{0D108BD9-81ED-4DB2-BD59-A6C34878D82A}">
                    <a16:rowId xmlns:a16="http://schemas.microsoft.com/office/drawing/2014/main" val="218717345"/>
                  </a:ext>
                </a:extLst>
              </a:tr>
              <a:tr h="466679">
                <a:tc>
                  <a:txBody>
                    <a:bodyPr/>
                    <a:lstStyle/>
                    <a:p>
                      <a:r>
                        <a:rPr lang="en-GB" dirty="0"/>
                        <a:t>$1783.38</a:t>
                      </a:r>
                    </a:p>
                  </a:txBody>
                  <a:tcPr/>
                </a:tc>
                <a:tc>
                  <a:txBody>
                    <a:bodyPr/>
                    <a:lstStyle/>
                    <a:p>
                      <a:r>
                        <a:rPr lang="en-GB" dirty="0"/>
                        <a:t>$2000</a:t>
                      </a:r>
                    </a:p>
                  </a:txBody>
                  <a:tcPr/>
                </a:tc>
                <a:extLst>
                  <a:ext uri="{0D108BD9-81ED-4DB2-BD59-A6C34878D82A}">
                    <a16:rowId xmlns:a16="http://schemas.microsoft.com/office/drawing/2014/main" val="1774532004"/>
                  </a:ext>
                </a:extLst>
              </a:tr>
              <a:tr h="466679">
                <a:tc>
                  <a:txBody>
                    <a:bodyPr/>
                    <a:lstStyle/>
                    <a:p>
                      <a:r>
                        <a:rPr lang="en-GB" dirty="0"/>
                        <a:t>$4341.15</a:t>
                      </a:r>
                    </a:p>
                  </a:txBody>
                  <a:tcPr/>
                </a:tc>
                <a:tc>
                  <a:txBody>
                    <a:bodyPr/>
                    <a:lstStyle/>
                    <a:p>
                      <a:r>
                        <a:rPr lang="en-GB" dirty="0"/>
                        <a:t>£4000</a:t>
                      </a:r>
                    </a:p>
                  </a:txBody>
                  <a:tcPr/>
                </a:tc>
                <a:extLst>
                  <a:ext uri="{0D108BD9-81ED-4DB2-BD59-A6C34878D82A}">
                    <a16:rowId xmlns:a16="http://schemas.microsoft.com/office/drawing/2014/main" val="1041820818"/>
                  </a:ext>
                </a:extLst>
              </a:tr>
              <a:tr h="466679">
                <a:tc>
                  <a:txBody>
                    <a:bodyPr/>
                    <a:lstStyle/>
                    <a:p>
                      <a:r>
                        <a:rPr lang="en-GB" dirty="0"/>
                        <a:t>$2175.94</a:t>
                      </a:r>
                    </a:p>
                  </a:txBody>
                  <a:tcPr/>
                </a:tc>
                <a:tc>
                  <a:txBody>
                    <a:bodyPr/>
                    <a:lstStyle/>
                    <a:p>
                      <a:r>
                        <a:rPr lang="en-GB" dirty="0"/>
                        <a:t>$2000</a:t>
                      </a:r>
                    </a:p>
                  </a:txBody>
                  <a:tcPr/>
                </a:tc>
                <a:extLst>
                  <a:ext uri="{0D108BD9-81ED-4DB2-BD59-A6C34878D82A}">
                    <a16:rowId xmlns:a16="http://schemas.microsoft.com/office/drawing/2014/main" val="2400211069"/>
                  </a:ext>
                </a:extLst>
              </a:tr>
              <a:tr h="466679">
                <a:tc>
                  <a:txBody>
                    <a:bodyPr/>
                    <a:lstStyle/>
                    <a:p>
                      <a:r>
                        <a:rPr lang="en-GB" dirty="0"/>
                        <a:t>$896.23</a:t>
                      </a:r>
                    </a:p>
                  </a:txBody>
                  <a:tcPr/>
                </a:tc>
                <a:tc>
                  <a:txBody>
                    <a:bodyPr/>
                    <a:lstStyle/>
                    <a:p>
                      <a:r>
                        <a:rPr lang="en-GB" dirty="0"/>
                        <a:t>$900</a:t>
                      </a:r>
                    </a:p>
                  </a:txBody>
                  <a:tcPr/>
                </a:tc>
                <a:extLst>
                  <a:ext uri="{0D108BD9-81ED-4DB2-BD59-A6C34878D82A}">
                    <a16:rowId xmlns:a16="http://schemas.microsoft.com/office/drawing/2014/main" val="4079132987"/>
                  </a:ext>
                </a:extLst>
              </a:tr>
              <a:tr h="466679">
                <a:tc>
                  <a:txBody>
                    <a:bodyPr/>
                    <a:lstStyle/>
                    <a:p>
                      <a:r>
                        <a:rPr lang="en-GB" dirty="0"/>
                        <a:t>$2562.53</a:t>
                      </a:r>
                    </a:p>
                  </a:txBody>
                  <a:tcPr/>
                </a:tc>
                <a:tc>
                  <a:txBody>
                    <a:bodyPr/>
                    <a:lstStyle/>
                    <a:p>
                      <a:r>
                        <a:rPr lang="en-GB" dirty="0"/>
                        <a:t>$3000</a:t>
                      </a:r>
                    </a:p>
                  </a:txBody>
                  <a:tcPr/>
                </a:tc>
                <a:extLst>
                  <a:ext uri="{0D108BD9-81ED-4DB2-BD59-A6C34878D82A}">
                    <a16:rowId xmlns:a16="http://schemas.microsoft.com/office/drawing/2014/main" val="4004803633"/>
                  </a:ext>
                </a:extLst>
              </a:tr>
              <a:tr h="466679">
                <a:tc>
                  <a:txBody>
                    <a:bodyPr/>
                    <a:lstStyle/>
                    <a:p>
                      <a:r>
                        <a:rPr lang="en-GB" dirty="0"/>
                        <a:t>Total = $11,759.23</a:t>
                      </a:r>
                    </a:p>
                  </a:txBody>
                  <a:tcPr/>
                </a:tc>
                <a:tc>
                  <a:txBody>
                    <a:bodyPr/>
                    <a:lstStyle/>
                    <a:p>
                      <a:r>
                        <a:rPr lang="en-GB" dirty="0"/>
                        <a:t>Total =11,900</a:t>
                      </a:r>
                    </a:p>
                  </a:txBody>
                  <a:tcPr/>
                </a:tc>
                <a:extLst>
                  <a:ext uri="{0D108BD9-81ED-4DB2-BD59-A6C34878D82A}">
                    <a16:rowId xmlns:a16="http://schemas.microsoft.com/office/drawing/2014/main" val="1295328246"/>
                  </a:ext>
                </a:extLst>
              </a:tr>
            </a:tbl>
          </a:graphicData>
        </a:graphic>
      </p:graphicFrame>
      <p:pic>
        <p:nvPicPr>
          <p:cNvPr id="7" name="Picture 6">
            <a:extLst>
              <a:ext uri="{FF2B5EF4-FFF2-40B4-BE49-F238E27FC236}">
                <a16:creationId xmlns:a16="http://schemas.microsoft.com/office/drawing/2014/main" id="{800A94D6-5F84-427A-AF2D-FBA294F4263A}"/>
              </a:ext>
            </a:extLst>
          </p:cNvPr>
          <p:cNvPicPr>
            <a:picLocks noChangeAspect="1"/>
          </p:cNvPicPr>
          <p:nvPr/>
        </p:nvPicPr>
        <p:blipFill>
          <a:blip r:embed="rId2"/>
          <a:stretch>
            <a:fillRect/>
          </a:stretch>
        </p:blipFill>
        <p:spPr>
          <a:xfrm>
            <a:off x="9989930" y="5309597"/>
            <a:ext cx="1997501" cy="1346860"/>
          </a:xfrm>
          <a:prstGeom prst="rect">
            <a:avLst/>
          </a:prstGeom>
        </p:spPr>
      </p:pic>
    </p:spTree>
    <p:extLst>
      <p:ext uri="{BB962C8B-B14F-4D97-AF65-F5344CB8AC3E}">
        <p14:creationId xmlns:p14="http://schemas.microsoft.com/office/powerpoint/2010/main" val="16329237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29730-BE95-DB42-B1D6-1BFA0C9B89E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D53B5251-B7DA-BB46-8A08-A67FAA06863A}"/>
              </a:ext>
            </a:extLst>
          </p:cNvPr>
          <p:cNvSpPr>
            <a:spLocks noGrp="1"/>
          </p:cNvSpPr>
          <p:nvPr>
            <p:ph idx="1"/>
          </p:nvPr>
        </p:nvSpPr>
        <p:spPr/>
        <p:txBody>
          <a:bodyPr/>
          <a:lstStyle/>
          <a:p>
            <a:endParaRPr lang="en-US"/>
          </a:p>
        </p:txBody>
      </p:sp>
      <p:pic>
        <p:nvPicPr>
          <p:cNvPr id="4" name="Picture 2" descr="Tailor Made Fiji Holidays 2020/2021 | Discover the World">
            <a:extLst>
              <a:ext uri="{FF2B5EF4-FFF2-40B4-BE49-F238E27FC236}">
                <a16:creationId xmlns:a16="http://schemas.microsoft.com/office/drawing/2014/main" id="{D6D8F9AA-37EE-764E-A7FD-EE0303516B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 y="-1"/>
            <a:ext cx="12192001" cy="686364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0227B40-DC32-1F44-902A-B12FE5092950}"/>
              </a:ext>
            </a:extLst>
          </p:cNvPr>
          <p:cNvSpPr txBox="1"/>
          <p:nvPr/>
        </p:nvSpPr>
        <p:spPr>
          <a:xfrm>
            <a:off x="382870" y="5720811"/>
            <a:ext cx="3724096" cy="769441"/>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Raleway" panose="020B0604020202020204" charset="0"/>
                <a:ea typeface="+mn-ea"/>
                <a:cs typeface="+mn-cs"/>
              </a:rPr>
              <a:t>Take a Break </a:t>
            </a:r>
            <a:endParaRPr kumimoji="0" lang="en-GB" sz="4400" b="1" i="0" u="none" strike="noStrike" kern="1200" cap="none" spc="0" normalizeH="0" baseline="0" noProof="0" dirty="0">
              <a:ln>
                <a:noFill/>
              </a:ln>
              <a:solidFill>
                <a:srgbClr val="FFFFFF"/>
              </a:solidFill>
              <a:effectLst/>
              <a:uLnTx/>
              <a:uFillTx/>
              <a:latin typeface="Raleway" panose="020B0604020202020204" charset="0"/>
              <a:ea typeface="+mn-ea"/>
              <a:cs typeface="+mn-cs"/>
            </a:endParaRPr>
          </a:p>
        </p:txBody>
      </p:sp>
    </p:spTree>
    <p:extLst>
      <p:ext uri="{BB962C8B-B14F-4D97-AF65-F5344CB8AC3E}">
        <p14:creationId xmlns:p14="http://schemas.microsoft.com/office/powerpoint/2010/main" val="7612960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7530"/>
            <a:ext cx="12945035" cy="8663734"/>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463676" y="3106666"/>
            <a:ext cx="6481123" cy="2363237"/>
          </a:xfrm>
        </p:spPr>
        <p:txBody>
          <a:bodyPr>
            <a:normAutofit/>
          </a:bodyPr>
          <a:lstStyle/>
          <a:p>
            <a:pPr algn="ctr" rtl="1"/>
            <a:r>
              <a:rPr lang="en-US" dirty="0">
                <a:solidFill>
                  <a:srgbClr val="003366"/>
                </a:solidFill>
                <a:latin typeface="Raleway" panose="020B0503030101060003" pitchFamily="34" charset="0"/>
              </a:rPr>
              <a:t>Adding and subtracting decimal </a:t>
            </a:r>
            <a:br>
              <a:rPr lang="en-US" dirty="0">
                <a:solidFill>
                  <a:srgbClr val="003366"/>
                </a:solidFill>
                <a:latin typeface="Raleway" panose="020B0503030101060003" pitchFamily="34" charset="0"/>
              </a:rPr>
            </a:br>
            <a:r>
              <a:rPr lang="en-US" dirty="0">
                <a:solidFill>
                  <a:srgbClr val="003366"/>
                </a:solidFill>
                <a:latin typeface="Raleway" panose="020B0503030101060003" pitchFamily="34" charset="0"/>
              </a:rPr>
              <a:t>numbers </a:t>
            </a:r>
            <a:endParaRPr lang="en-GB"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1226532" y="5784673"/>
            <a:ext cx="1498126" cy="1010145"/>
          </a:xfrm>
          <a:prstGeom prst="rect">
            <a:avLst/>
          </a:prstGeom>
        </p:spPr>
      </p:pic>
    </p:spTree>
    <p:extLst>
      <p:ext uri="{BB962C8B-B14F-4D97-AF65-F5344CB8AC3E}">
        <p14:creationId xmlns:p14="http://schemas.microsoft.com/office/powerpoint/2010/main" val="34711216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AA79CB1A-2E49-45AE-BF9E-FBF1C48469F5}"/>
              </a:ext>
            </a:extLst>
          </p:cNvPr>
          <p:cNvSpPr>
            <a:spLocks noGrp="1"/>
          </p:cNvSpPr>
          <p:nvPr>
            <p:ph type="title"/>
          </p:nvPr>
        </p:nvSpPr>
        <p:spPr>
          <a:xfrm>
            <a:off x="464234" y="898634"/>
            <a:ext cx="11263531" cy="699544"/>
          </a:xfrm>
        </p:spPr>
        <p:txBody>
          <a:bodyPr>
            <a:normAutofit/>
          </a:bodyPr>
          <a:lstStyle/>
          <a:p>
            <a:r>
              <a:rPr lang="en-US" altLang="en-US" dirty="0">
                <a:latin typeface="ARU Raisonne DemiBold" panose="020B0503040202040103"/>
                <a:ea typeface="ＭＳ Ｐゴシック" pitchFamily="34" charset="-128"/>
              </a:rPr>
              <a:t>Adding and subtracting decimals </a:t>
            </a:r>
          </a:p>
        </p:txBody>
      </p:sp>
      <p:sp>
        <p:nvSpPr>
          <p:cNvPr id="17411" name="Content Placeholder 2">
            <a:extLst>
              <a:ext uri="{FF2B5EF4-FFF2-40B4-BE49-F238E27FC236}">
                <a16:creationId xmlns:a16="http://schemas.microsoft.com/office/drawing/2014/main" id="{D1747498-F738-4399-B81F-80DD1A4198F1}"/>
              </a:ext>
            </a:extLst>
          </p:cNvPr>
          <p:cNvSpPr>
            <a:spLocks noGrp="1"/>
          </p:cNvSpPr>
          <p:nvPr>
            <p:ph idx="1"/>
          </p:nvPr>
        </p:nvSpPr>
        <p:spPr>
          <a:xfrm>
            <a:off x="490024" y="2150192"/>
            <a:ext cx="11211951" cy="2145200"/>
          </a:xfrm>
        </p:spPr>
        <p:txBody>
          <a:bodyPr>
            <a:normAutofit/>
          </a:bodyPr>
          <a:lstStyle/>
          <a:p>
            <a:pPr marL="0" indent="0">
              <a:buNone/>
            </a:pPr>
            <a:r>
              <a:rPr lang="en-US" altLang="en-US" sz="2600" dirty="0">
                <a:latin typeface="Raleway" pitchFamily="2" charset="0"/>
                <a:ea typeface="ＭＳ Ｐゴシック" panose="020B0600070205080204" pitchFamily="34" charset="-128"/>
                <a:cs typeface="Calibri" panose="020F0502020204030204" pitchFamily="34" charset="0"/>
              </a:rPr>
              <a:t>You will </a:t>
            </a:r>
            <a:r>
              <a:rPr lang="en-US" altLang="en-US" sz="2600" b="1" dirty="0">
                <a:latin typeface="Raleway" pitchFamily="2" charset="0"/>
                <a:ea typeface="ＭＳ Ｐゴシック" panose="020B0600070205080204" pitchFamily="34" charset="-128"/>
                <a:cs typeface="Calibri" panose="020F0502020204030204" pitchFamily="34" charset="0"/>
              </a:rPr>
              <a:t>not</a:t>
            </a:r>
            <a:r>
              <a:rPr lang="en-US" altLang="en-US" sz="2600" dirty="0">
                <a:latin typeface="Raleway" pitchFamily="2" charset="0"/>
                <a:ea typeface="ＭＳ Ｐゴシック" panose="020B0600070205080204" pitchFamily="34" charset="-128"/>
                <a:cs typeface="Calibri" panose="020F0502020204030204" pitchFamily="34" charset="0"/>
              </a:rPr>
              <a:t> be required to add or subtract decimal numbers, </a:t>
            </a:r>
            <a:r>
              <a:rPr lang="en-US" altLang="en-US" sz="2600" b="1" dirty="0">
                <a:latin typeface="Raleway" pitchFamily="2" charset="0"/>
                <a:ea typeface="ＭＳ Ｐゴシック" panose="020B0600070205080204" pitchFamily="34" charset="-128"/>
                <a:cs typeface="Calibri" panose="020F0502020204030204" pitchFamily="34" charset="0"/>
              </a:rPr>
              <a:t>manually</a:t>
            </a:r>
            <a:r>
              <a:rPr lang="en-US" altLang="en-US" sz="2600" dirty="0">
                <a:latin typeface="Raleway" pitchFamily="2" charset="0"/>
                <a:ea typeface="ＭＳ Ｐゴシック" panose="020B0600070205080204" pitchFamily="34" charset="-128"/>
                <a:cs typeface="Calibri" panose="020F0502020204030204" pitchFamily="34" charset="0"/>
              </a:rPr>
              <a:t>. </a:t>
            </a:r>
          </a:p>
          <a:p>
            <a:pPr marL="0" indent="0">
              <a:buNone/>
            </a:pPr>
            <a:endParaRPr lang="en-US" altLang="en-US" sz="2600" dirty="0">
              <a:latin typeface="Raleway" pitchFamily="2" charset="0"/>
              <a:ea typeface="ＭＳ Ｐゴシック" panose="020B0600070205080204" pitchFamily="34" charset="-128"/>
              <a:cs typeface="Calibri" panose="020F0502020204030204" pitchFamily="34" charset="0"/>
            </a:endParaRPr>
          </a:p>
          <a:p>
            <a:pPr marL="0" indent="0">
              <a:buNone/>
            </a:pPr>
            <a:r>
              <a:rPr lang="en-US" altLang="en-US" sz="2600" dirty="0">
                <a:latin typeface="Raleway" pitchFamily="2" charset="0"/>
                <a:ea typeface="ＭＳ Ｐゴシック" panose="020B0600070205080204" pitchFamily="34" charset="-128"/>
                <a:cs typeface="Calibri" panose="020F0502020204030204" pitchFamily="34" charset="0"/>
              </a:rPr>
              <a:t>Let’s look at how to do this on a </a:t>
            </a:r>
            <a:r>
              <a:rPr lang="en-US" altLang="en-US" sz="2600" u="sng" dirty="0">
                <a:latin typeface="Raleway" pitchFamily="2" charset="0"/>
                <a:ea typeface="ＭＳ Ｐゴシック" panose="020B0600070205080204" pitchFamily="34" charset="-128"/>
                <a:cs typeface="Calibri" panose="020F0502020204030204" pitchFamily="34" charset="0"/>
              </a:rPr>
              <a:t>calculator</a:t>
            </a:r>
            <a:r>
              <a:rPr lang="en-US" altLang="en-US" sz="2600" dirty="0">
                <a:latin typeface="Raleway" pitchFamily="2" charset="0"/>
                <a:ea typeface="ＭＳ Ｐゴシック" panose="020B0600070205080204" pitchFamily="34" charset="-128"/>
                <a:cs typeface="Calibri" panose="020F0502020204030204" pitchFamily="34" charset="0"/>
              </a:rPr>
              <a:t>. </a:t>
            </a:r>
          </a:p>
        </p:txBody>
      </p:sp>
      <p:pic>
        <p:nvPicPr>
          <p:cNvPr id="2" name="Picture 1">
            <a:extLst>
              <a:ext uri="{FF2B5EF4-FFF2-40B4-BE49-F238E27FC236}">
                <a16:creationId xmlns:a16="http://schemas.microsoft.com/office/drawing/2014/main" id="{A31E1694-7B36-4380-97CE-4497AF8B2F4B}"/>
              </a:ext>
            </a:extLst>
          </p:cNvPr>
          <p:cNvPicPr>
            <a:picLocks noChangeAspect="1"/>
          </p:cNvPicPr>
          <p:nvPr/>
        </p:nvPicPr>
        <p:blipFill>
          <a:blip r:embed="rId2"/>
          <a:stretch>
            <a:fillRect/>
          </a:stretch>
        </p:blipFill>
        <p:spPr>
          <a:xfrm>
            <a:off x="9925879" y="5318485"/>
            <a:ext cx="1955001" cy="1318203"/>
          </a:xfrm>
          <a:prstGeom prst="rect">
            <a:avLst/>
          </a:prstGeom>
        </p:spPr>
      </p:pic>
      <p:sp>
        <p:nvSpPr>
          <p:cNvPr id="4" name="TextBox 3">
            <a:extLst>
              <a:ext uri="{FF2B5EF4-FFF2-40B4-BE49-F238E27FC236}">
                <a16:creationId xmlns:a16="http://schemas.microsoft.com/office/drawing/2014/main" id="{3C1C3909-61C5-D0E1-BE17-FD313F14DCDA}"/>
              </a:ext>
            </a:extLst>
          </p:cNvPr>
          <p:cNvSpPr txBox="1"/>
          <p:nvPr/>
        </p:nvSpPr>
        <p:spPr>
          <a:xfrm>
            <a:off x="490024" y="3877910"/>
            <a:ext cx="9971463" cy="1938992"/>
          </a:xfrm>
          <a:prstGeom prst="rect">
            <a:avLst/>
          </a:prstGeom>
          <a:noFill/>
        </p:spPr>
        <p:txBody>
          <a:bodyPr wrap="square">
            <a:spAutoFit/>
          </a:bodyPr>
          <a:lstStyle/>
          <a:p>
            <a:pPr marL="0" indent="0">
              <a:buNone/>
            </a:pPr>
            <a:r>
              <a:rPr lang="en-GB" sz="2400" dirty="0">
                <a:solidFill>
                  <a:schemeClr val="accent6"/>
                </a:solidFill>
                <a:latin typeface="Raleway" pitchFamily="2" charset="0"/>
              </a:rPr>
              <a:t>We’ll look at another section of the same video we saw in Week 2. </a:t>
            </a:r>
          </a:p>
          <a:p>
            <a:pPr marL="0" indent="0">
              <a:buNone/>
            </a:pPr>
            <a:endParaRPr lang="en-GB" sz="2400" dirty="0">
              <a:solidFill>
                <a:schemeClr val="accent6"/>
              </a:solidFill>
              <a:latin typeface="Raleway" pitchFamily="2" charset="0"/>
              <a:hlinkClick r:id="rId3">
                <a:extLst>
                  <a:ext uri="{A12FA001-AC4F-418D-AE19-62706E023703}">
                    <ahyp:hlinkClr xmlns:ahyp="http://schemas.microsoft.com/office/drawing/2018/hyperlinkcolor" val="tx"/>
                  </a:ext>
                </a:extLst>
              </a:hlinkClick>
            </a:endParaRPr>
          </a:p>
          <a:p>
            <a:pPr marL="0" indent="0">
              <a:buNone/>
            </a:pPr>
            <a:r>
              <a:rPr lang="en-GB" sz="2400" dirty="0">
                <a:solidFill>
                  <a:schemeClr val="accent6"/>
                </a:solidFill>
                <a:latin typeface="Raleway" pitchFamily="2" charset="0"/>
                <a:hlinkClick r:id="rId3">
                  <a:extLst>
                    <a:ext uri="{A12FA001-AC4F-418D-AE19-62706E023703}">
                      <ahyp:hlinkClr xmlns:ahyp="http://schemas.microsoft.com/office/drawing/2018/hyperlinkcolor" val="tx"/>
                    </a:ext>
                  </a:extLst>
                </a:hlinkClick>
              </a:rPr>
              <a:t>https://youtu.be/x-2HjO4iGXI</a:t>
            </a:r>
            <a:endParaRPr lang="en-GB" sz="2400" dirty="0">
              <a:solidFill>
                <a:schemeClr val="accent6"/>
              </a:solidFill>
              <a:latin typeface="Raleway" pitchFamily="2" charset="0"/>
            </a:endParaRPr>
          </a:p>
          <a:p>
            <a:pPr marL="0" indent="0">
              <a:buNone/>
            </a:pPr>
            <a:endParaRPr lang="en-GB" sz="2400" dirty="0">
              <a:solidFill>
                <a:schemeClr val="accent6"/>
              </a:solidFill>
              <a:latin typeface="Raleway" pitchFamily="2" charset="0"/>
            </a:endParaRPr>
          </a:p>
          <a:p>
            <a:pPr marL="0" indent="0">
              <a:buNone/>
            </a:pPr>
            <a:r>
              <a:rPr lang="en-GB" sz="2400" u="sng" dirty="0">
                <a:solidFill>
                  <a:schemeClr val="accent6"/>
                </a:solidFill>
                <a:latin typeface="Raleway" pitchFamily="2" charset="0"/>
              </a:rPr>
              <a:t>Watch from</a:t>
            </a:r>
            <a:r>
              <a:rPr lang="en-GB" sz="2400" dirty="0">
                <a:solidFill>
                  <a:schemeClr val="accent6"/>
                </a:solidFill>
                <a:latin typeface="Raleway" pitchFamily="2" charset="0"/>
              </a:rPr>
              <a:t>: </a:t>
            </a:r>
            <a:r>
              <a:rPr lang="en-GB" sz="2400" i="1" dirty="0">
                <a:solidFill>
                  <a:schemeClr val="accent6"/>
                </a:solidFill>
                <a:latin typeface="Raleway" pitchFamily="2" charset="0"/>
              </a:rPr>
              <a:t>1 minute 18 seconds – 1 minute 48 secs</a:t>
            </a:r>
            <a:endParaRPr lang="en-GB" sz="2400" dirty="0">
              <a:solidFill>
                <a:schemeClr val="accent6"/>
              </a:solidFill>
              <a:latin typeface="Raleway" pitchFamily="2" charset="0"/>
            </a:endParaRPr>
          </a:p>
        </p:txBody>
      </p:sp>
    </p:spTree>
    <p:extLst>
      <p:ext uri="{BB962C8B-B14F-4D97-AF65-F5344CB8AC3E}">
        <p14:creationId xmlns:p14="http://schemas.microsoft.com/office/powerpoint/2010/main" val="1213385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4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9A4D-DDF2-4409-A0D4-21182CFCD0CD}"/>
              </a:ext>
            </a:extLst>
          </p:cNvPr>
          <p:cNvSpPr>
            <a:spLocks noGrp="1"/>
          </p:cNvSpPr>
          <p:nvPr>
            <p:ph type="title"/>
          </p:nvPr>
        </p:nvSpPr>
        <p:spPr/>
        <p:txBody>
          <a:bodyPr/>
          <a:lstStyle/>
          <a:p>
            <a:r>
              <a:rPr lang="en-GB" dirty="0"/>
              <a:t>Practice </a:t>
            </a:r>
          </a:p>
        </p:txBody>
      </p:sp>
      <p:sp>
        <p:nvSpPr>
          <p:cNvPr id="4" name="Content Placeholder 2">
            <a:extLst>
              <a:ext uri="{FF2B5EF4-FFF2-40B4-BE49-F238E27FC236}">
                <a16:creationId xmlns:a16="http://schemas.microsoft.com/office/drawing/2014/main" id="{71C3CFEB-81B9-4AE7-9C1B-78C5E0ED6FE0}"/>
              </a:ext>
            </a:extLst>
          </p:cNvPr>
          <p:cNvSpPr txBox="1">
            <a:spLocks noGrp="1"/>
          </p:cNvSpPr>
          <p:nvPr>
            <p:ph idx="1"/>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rgbClr val="071D49"/>
                </a:solidFill>
                <a:latin typeface="Raleway" panose="020B0503030101060003"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rgbClr val="071D49"/>
                </a:solidFill>
                <a:latin typeface="Raleway" panose="020B0503030101060003"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rgbClr val="071D49"/>
                </a:solidFill>
                <a:latin typeface="Raleway" panose="020B0503030101060003"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rgbClr val="071D49"/>
                </a:solidFill>
                <a:latin typeface="Raleway" panose="020B0503030101060003"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071D49"/>
                </a:solidFill>
                <a:latin typeface="Raleway" panose="020B05030301010600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None/>
              <a:tabLst/>
              <a:defRPr/>
            </a:pPr>
            <a:r>
              <a:rPr lang="en-US" altLang="en-US" sz="2400" dirty="0">
                <a:solidFill>
                  <a:srgbClr val="FFFFFF"/>
                </a:solidFill>
                <a:latin typeface="Raleway" pitchFamily="2" charset="0"/>
                <a:ea typeface="ＭＳ Ｐゴシック" panose="020B0600070205080204" pitchFamily="34" charset="-128"/>
                <a:cs typeface="Calibri" panose="020F0502020204030204" pitchFamily="34" charset="0"/>
              </a:rPr>
              <a:t>Calculate the following (using a calculator): </a:t>
            </a:r>
          </a:p>
          <a:p>
            <a:pPr marL="0" marR="0" lvl="0" indent="0" algn="l" defTabSz="914400" rtl="0" eaLnBrk="1" fontAlgn="auto" latinLnBrk="0" hangingPunct="1">
              <a:lnSpc>
                <a:spcPct val="90000"/>
              </a:lnSpc>
              <a:spcBef>
                <a:spcPts val="1000"/>
              </a:spcBef>
              <a:spcAft>
                <a:spcPts val="0"/>
              </a:spcAft>
              <a:buClrTx/>
              <a:buSzTx/>
              <a:buNone/>
              <a:tabLst/>
              <a:defRPr/>
            </a:pPr>
            <a:endParaRPr lang="en-US" altLang="en-US" sz="2400" dirty="0">
              <a:solidFill>
                <a:srgbClr val="FFFFFF"/>
              </a:solidFill>
              <a:latin typeface="Raleway" pitchFamily="2" charset="0"/>
              <a:ea typeface="ＭＳ Ｐゴシック" panose="020B0600070205080204" pitchFamily="34" charset="-128"/>
              <a:cs typeface="Calibri" panose="020F0502020204030204" pitchFamily="34" charset="0"/>
            </a:endParaRP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altLang="en-US" sz="2400" b="0" i="0" u="none" strike="noStrike" kern="1200" cap="none" spc="0" normalizeH="0" baseline="0" noProof="0" dirty="0">
                <a:ln>
                  <a:noFill/>
                </a:ln>
                <a:solidFill>
                  <a:srgbClr val="FFFFFF"/>
                </a:solidFill>
                <a:effectLst/>
                <a:uLnTx/>
                <a:uFillTx/>
                <a:latin typeface="Raleway" pitchFamily="2" charset="0"/>
                <a:ea typeface="ＭＳ Ｐゴシック" panose="020B0600070205080204" pitchFamily="34" charset="-128"/>
                <a:cs typeface="Calibri" panose="020F0502020204030204" pitchFamily="34" charset="0"/>
              </a:rPr>
              <a:t>45.93 + 14.017 + 96.5432</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altLang="en-US" sz="2400" b="0" i="0" u="none" strike="noStrike" kern="1200" cap="none" spc="0" normalizeH="0" baseline="0" noProof="0" dirty="0">
                <a:ln>
                  <a:noFill/>
                </a:ln>
                <a:solidFill>
                  <a:srgbClr val="FFFFFF"/>
                </a:solidFill>
                <a:effectLst/>
                <a:uLnTx/>
                <a:uFillTx/>
                <a:latin typeface="Raleway" pitchFamily="2" charset="0"/>
                <a:ea typeface="ＭＳ Ｐゴシック" panose="020B0600070205080204" pitchFamily="34" charset="-128"/>
                <a:cs typeface="Calibri" panose="020F0502020204030204" pitchFamily="34" charset="0"/>
              </a:rPr>
              <a:t>17.53 – 12.17</a:t>
            </a:r>
          </a:p>
          <a:p>
            <a:pPr marL="457200" marR="0" lvl="0" indent="-457200" algn="l" defTabSz="914400" rtl="0" eaLnBrk="1" fontAlgn="auto" latinLnBrk="0" hangingPunct="1">
              <a:lnSpc>
                <a:spcPct val="90000"/>
              </a:lnSpc>
              <a:spcBef>
                <a:spcPts val="1000"/>
              </a:spcBef>
              <a:spcAft>
                <a:spcPts val="0"/>
              </a:spcAft>
              <a:buClrTx/>
              <a:buSzTx/>
              <a:buFont typeface="+mj-lt"/>
              <a:buAutoNum type="arabicPeriod"/>
              <a:tabLst/>
              <a:defRPr/>
            </a:pPr>
            <a:r>
              <a:rPr lang="en-US" altLang="en-US" sz="2400" dirty="0">
                <a:solidFill>
                  <a:srgbClr val="FFFFFF"/>
                </a:solidFill>
                <a:latin typeface="Raleway" pitchFamily="2" charset="0"/>
                <a:ea typeface="ＭＳ Ｐゴシック" panose="020B0600070205080204" pitchFamily="34" charset="-128"/>
                <a:cs typeface="Calibri" panose="020F0502020204030204" pitchFamily="34" charset="0"/>
              </a:rPr>
              <a:t>542.83-219.593</a:t>
            </a:r>
            <a:endParaRPr kumimoji="0" lang="en-US" altLang="en-US" sz="2400" b="0" i="0" u="none" strike="noStrike" kern="1200" cap="none" spc="0" normalizeH="0" baseline="0" noProof="0" dirty="0">
              <a:ln>
                <a:noFill/>
              </a:ln>
              <a:solidFill>
                <a:srgbClr val="FFFFFF"/>
              </a:solidFill>
              <a:effectLst/>
              <a:uLnTx/>
              <a:uFillTx/>
              <a:latin typeface="Raleway" pitchFamily="2" charset="0"/>
              <a:ea typeface="ＭＳ Ｐゴシック" panose="020B0600070205080204" pitchFamily="34" charset="-128"/>
              <a:cs typeface="Calibri" panose="020F0502020204030204" pitchFamily="34" charset="0"/>
            </a:endParaRPr>
          </a:p>
          <a:p>
            <a:pPr marL="457200" indent="-457200">
              <a:buFont typeface="+mj-lt"/>
              <a:buAutoNum type="arabicPeriod"/>
            </a:pPr>
            <a:r>
              <a:rPr lang="en-GB" sz="2400" dirty="0">
                <a:solidFill>
                  <a:schemeClr val="accent6"/>
                </a:solidFill>
                <a:latin typeface="Raleway" pitchFamily="2" charset="0"/>
              </a:rPr>
              <a:t>Garza </a:t>
            </a:r>
            <a:r>
              <a:rPr lang="en-GB" sz="2400" dirty="0" err="1">
                <a:solidFill>
                  <a:schemeClr val="accent6"/>
                </a:solidFill>
                <a:latin typeface="Raleway" pitchFamily="2" charset="0"/>
              </a:rPr>
              <a:t>Humada</a:t>
            </a:r>
            <a:r>
              <a:rPr lang="en-GB" sz="2400" dirty="0">
                <a:solidFill>
                  <a:schemeClr val="accent6"/>
                </a:solidFill>
                <a:latin typeface="Raleway" pitchFamily="2" charset="0"/>
              </a:rPr>
              <a:t> bought a shirt for £18.97 and paid with a £20 note. What was the change? </a:t>
            </a:r>
          </a:p>
          <a:p>
            <a:pPr marL="457200" indent="-457200">
              <a:buFont typeface="+mj-lt"/>
              <a:buAutoNum type="arabicPeriod"/>
            </a:pPr>
            <a:r>
              <a:rPr lang="en-GB" sz="2400" dirty="0">
                <a:solidFill>
                  <a:schemeClr val="accent6"/>
                </a:solidFill>
                <a:latin typeface="Raleway" pitchFamily="2" charset="0"/>
              </a:rPr>
              <a:t>The stock of FedEx Corporation had a high for the day of £120.01 and a low of £95.79, closing at £117.58. By how much did the stock price change during the day? </a:t>
            </a:r>
          </a:p>
          <a:p>
            <a:pPr marL="0" marR="0" lvl="0" indent="0" algn="l" defTabSz="914400" rtl="0" eaLnBrk="1" fontAlgn="auto" latinLnBrk="0" hangingPunct="1">
              <a:lnSpc>
                <a:spcPct val="90000"/>
              </a:lnSpc>
              <a:spcBef>
                <a:spcPts val="1000"/>
              </a:spcBef>
              <a:spcAft>
                <a:spcPts val="0"/>
              </a:spcAft>
              <a:buClrTx/>
              <a:buSzTx/>
              <a:buNone/>
              <a:tabLst/>
              <a:defRPr/>
            </a:pPr>
            <a:endParaRPr kumimoji="0" lang="en-US" altLang="en-US" sz="2800" b="0" i="0" u="none" strike="noStrike" kern="1200" cap="none" spc="0" normalizeH="0" baseline="0" noProof="0" dirty="0">
              <a:ln>
                <a:noFill/>
              </a:ln>
              <a:solidFill>
                <a:srgbClr val="FFFFFF"/>
              </a:solidFill>
              <a:effectLst/>
              <a:uLnTx/>
              <a:uFillTx/>
              <a:latin typeface="Raleway" pitchFamily="2" charset="0"/>
              <a:ea typeface="ＭＳ Ｐゴシック" panose="020B0600070205080204" pitchFamily="34" charset="-128"/>
              <a:cs typeface="Calibri" panose="020F0502020204030204"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2800" b="0" i="0" u="none" strike="noStrike" kern="1200" cap="none" spc="0" normalizeH="0" baseline="0" noProof="0" dirty="0">
              <a:ln>
                <a:noFill/>
              </a:ln>
              <a:solidFill>
                <a:srgbClr val="071D49"/>
              </a:solidFill>
              <a:effectLst/>
              <a:uLnTx/>
              <a:uFillTx/>
              <a:latin typeface="Times" panose="02020603050405020304" pitchFamily="18" charset="0"/>
              <a:ea typeface="ＭＳ Ｐゴシック" panose="020B0600070205080204" pitchFamily="34" charset="-128"/>
              <a:cs typeface="Times" panose="02020603050405020304" pitchFamily="18" charset="0"/>
            </a:endParaRPr>
          </a:p>
        </p:txBody>
      </p:sp>
      <p:pic>
        <p:nvPicPr>
          <p:cNvPr id="8" name="Picture 7">
            <a:extLst>
              <a:ext uri="{FF2B5EF4-FFF2-40B4-BE49-F238E27FC236}">
                <a16:creationId xmlns:a16="http://schemas.microsoft.com/office/drawing/2014/main" id="{A39785D3-140B-4B2F-B945-84E49FCB215A}"/>
              </a:ext>
            </a:extLst>
          </p:cNvPr>
          <p:cNvPicPr>
            <a:picLocks noChangeAspect="1"/>
          </p:cNvPicPr>
          <p:nvPr/>
        </p:nvPicPr>
        <p:blipFill>
          <a:blip r:embed="rId2"/>
          <a:stretch>
            <a:fillRect/>
          </a:stretch>
        </p:blipFill>
        <p:spPr>
          <a:xfrm>
            <a:off x="9903791" y="5243336"/>
            <a:ext cx="1997501" cy="1346860"/>
          </a:xfrm>
          <a:prstGeom prst="rect">
            <a:avLst/>
          </a:prstGeom>
        </p:spPr>
      </p:pic>
    </p:spTree>
    <p:extLst>
      <p:ext uri="{BB962C8B-B14F-4D97-AF65-F5344CB8AC3E}">
        <p14:creationId xmlns:p14="http://schemas.microsoft.com/office/powerpoint/2010/main" val="4143266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2FC1A-86E2-42C8-BFBA-EB277C2763B1}"/>
              </a:ext>
            </a:extLst>
          </p:cNvPr>
          <p:cNvSpPr>
            <a:spLocks noGrp="1"/>
          </p:cNvSpPr>
          <p:nvPr>
            <p:ph type="title"/>
          </p:nvPr>
        </p:nvSpPr>
        <p:spPr/>
        <p:txBody>
          <a:bodyPr/>
          <a:lstStyle/>
          <a:p>
            <a:r>
              <a:rPr lang="en-GB" dirty="0"/>
              <a:t>Answers</a:t>
            </a:r>
          </a:p>
        </p:txBody>
      </p:sp>
      <p:sp>
        <p:nvSpPr>
          <p:cNvPr id="6" name="TextBox 5">
            <a:extLst>
              <a:ext uri="{FF2B5EF4-FFF2-40B4-BE49-F238E27FC236}">
                <a16:creationId xmlns:a16="http://schemas.microsoft.com/office/drawing/2014/main" id="{BA0CAE8A-33B4-432A-B069-8BDA17153CED}"/>
              </a:ext>
            </a:extLst>
          </p:cNvPr>
          <p:cNvSpPr txBox="1"/>
          <p:nvPr/>
        </p:nvSpPr>
        <p:spPr>
          <a:xfrm>
            <a:off x="838200" y="1783454"/>
            <a:ext cx="8368748" cy="2092881"/>
          </a:xfrm>
          <a:prstGeom prst="rect">
            <a:avLst/>
          </a:prstGeom>
          <a:noFill/>
        </p:spPr>
        <p:txBody>
          <a:bodyPr wrap="square" rtlCol="0">
            <a:spAutoFit/>
          </a:bodyPr>
          <a:lstStyle/>
          <a:p>
            <a:pPr marL="457200" indent="-457200">
              <a:buFont typeface="+mj-lt"/>
              <a:buAutoNum type="arabicPeriod"/>
            </a:pPr>
            <a:r>
              <a:rPr lang="en-GB" sz="2600" dirty="0">
                <a:solidFill>
                  <a:schemeClr val="accent6"/>
                </a:solidFill>
                <a:latin typeface="Raleway" pitchFamily="2" charset="0"/>
              </a:rPr>
              <a:t>156.4902</a:t>
            </a:r>
          </a:p>
          <a:p>
            <a:pPr marL="457200" indent="-457200">
              <a:buFont typeface="+mj-lt"/>
              <a:buAutoNum type="arabicPeriod"/>
            </a:pPr>
            <a:r>
              <a:rPr lang="en-GB" sz="2600" dirty="0">
                <a:solidFill>
                  <a:schemeClr val="accent6"/>
                </a:solidFill>
                <a:latin typeface="Raleway" pitchFamily="2" charset="0"/>
              </a:rPr>
              <a:t>5.36</a:t>
            </a:r>
          </a:p>
          <a:p>
            <a:pPr marL="457200" indent="-457200">
              <a:buFont typeface="+mj-lt"/>
              <a:buAutoNum type="arabicPeriod"/>
            </a:pPr>
            <a:r>
              <a:rPr lang="en-GB" sz="2600" dirty="0">
                <a:solidFill>
                  <a:schemeClr val="accent6"/>
                </a:solidFill>
                <a:latin typeface="Raleway" pitchFamily="2" charset="0"/>
              </a:rPr>
              <a:t>323.237</a:t>
            </a:r>
          </a:p>
          <a:p>
            <a:pPr marL="457200" indent="-457200">
              <a:buFont typeface="+mj-lt"/>
              <a:buAutoNum type="arabicPeriod"/>
            </a:pPr>
            <a:r>
              <a:rPr lang="en-GB" sz="2600" dirty="0">
                <a:solidFill>
                  <a:schemeClr val="accent6"/>
                </a:solidFill>
                <a:latin typeface="Raleway" pitchFamily="2" charset="0"/>
              </a:rPr>
              <a:t>1.03</a:t>
            </a:r>
          </a:p>
          <a:p>
            <a:pPr marL="457200" indent="-457200">
              <a:buFont typeface="+mj-lt"/>
              <a:buAutoNum type="arabicPeriod"/>
            </a:pPr>
            <a:r>
              <a:rPr lang="en-GB" sz="2600" dirty="0">
                <a:solidFill>
                  <a:schemeClr val="accent6"/>
                </a:solidFill>
                <a:latin typeface="Raleway" pitchFamily="2" charset="0"/>
              </a:rPr>
              <a:t>24.22</a:t>
            </a:r>
          </a:p>
        </p:txBody>
      </p:sp>
      <p:sp>
        <p:nvSpPr>
          <p:cNvPr id="9" name="TextBox 8">
            <a:extLst>
              <a:ext uri="{FF2B5EF4-FFF2-40B4-BE49-F238E27FC236}">
                <a16:creationId xmlns:a16="http://schemas.microsoft.com/office/drawing/2014/main" id="{CF5C2F7B-0D1A-4D39-AD40-488A784D7B1E}"/>
              </a:ext>
            </a:extLst>
          </p:cNvPr>
          <p:cNvSpPr txBox="1"/>
          <p:nvPr/>
        </p:nvSpPr>
        <p:spPr>
          <a:xfrm>
            <a:off x="838200" y="4313582"/>
            <a:ext cx="10611678" cy="892552"/>
          </a:xfrm>
          <a:prstGeom prst="rect">
            <a:avLst/>
          </a:prstGeom>
          <a:noFill/>
        </p:spPr>
        <p:txBody>
          <a:bodyPr wrap="square" rtlCol="0">
            <a:spAutoFit/>
          </a:bodyPr>
          <a:lstStyle/>
          <a:p>
            <a:r>
              <a:rPr lang="en-GB" sz="2600" dirty="0">
                <a:solidFill>
                  <a:schemeClr val="accent6"/>
                </a:solidFill>
                <a:latin typeface="Raleway" pitchFamily="2" charset="0"/>
              </a:rPr>
              <a:t>Now….round the answer for numbers </a:t>
            </a:r>
            <a:r>
              <a:rPr lang="en-GB" sz="2600" b="1" dirty="0">
                <a:solidFill>
                  <a:schemeClr val="accent6"/>
                </a:solidFill>
                <a:latin typeface="Raleway" pitchFamily="2" charset="0"/>
              </a:rPr>
              <a:t>1</a:t>
            </a:r>
            <a:r>
              <a:rPr lang="en-GB" sz="2600" dirty="0">
                <a:solidFill>
                  <a:schemeClr val="accent6"/>
                </a:solidFill>
                <a:latin typeface="Raleway" pitchFamily="2" charset="0"/>
              </a:rPr>
              <a:t> and </a:t>
            </a:r>
            <a:r>
              <a:rPr lang="en-GB" sz="2600" b="1" dirty="0">
                <a:solidFill>
                  <a:schemeClr val="accent6"/>
                </a:solidFill>
                <a:latin typeface="Raleway" pitchFamily="2" charset="0"/>
              </a:rPr>
              <a:t>3</a:t>
            </a:r>
            <a:r>
              <a:rPr lang="en-GB" sz="2600" dirty="0">
                <a:solidFill>
                  <a:schemeClr val="accent6"/>
                </a:solidFill>
                <a:latin typeface="Raleway" pitchFamily="2" charset="0"/>
              </a:rPr>
              <a:t> to the nearest </a:t>
            </a:r>
            <a:r>
              <a:rPr lang="en-GB" sz="2600" b="1" dirty="0">
                <a:solidFill>
                  <a:schemeClr val="accent6"/>
                </a:solidFill>
                <a:latin typeface="Raleway" pitchFamily="2" charset="0"/>
              </a:rPr>
              <a:t>hundredth</a:t>
            </a:r>
            <a:r>
              <a:rPr lang="en-GB" sz="2400" b="1" dirty="0">
                <a:solidFill>
                  <a:schemeClr val="accent6"/>
                </a:solidFill>
                <a:latin typeface="Raleway" pitchFamily="2" charset="0"/>
              </a:rPr>
              <a:t>. </a:t>
            </a:r>
            <a:r>
              <a:rPr lang="en-GB" sz="2400" dirty="0">
                <a:solidFill>
                  <a:schemeClr val="accent6"/>
                </a:solidFill>
                <a:latin typeface="Raleway" pitchFamily="2" charset="0"/>
              </a:rPr>
              <a:t> </a:t>
            </a:r>
          </a:p>
        </p:txBody>
      </p:sp>
      <p:pic>
        <p:nvPicPr>
          <p:cNvPr id="10" name="Picture 9">
            <a:extLst>
              <a:ext uri="{FF2B5EF4-FFF2-40B4-BE49-F238E27FC236}">
                <a16:creationId xmlns:a16="http://schemas.microsoft.com/office/drawing/2014/main" id="{3DDA114E-91AB-4637-99ED-F45B9849C0E0}"/>
              </a:ext>
            </a:extLst>
          </p:cNvPr>
          <p:cNvPicPr>
            <a:picLocks noChangeAspect="1"/>
          </p:cNvPicPr>
          <p:nvPr/>
        </p:nvPicPr>
        <p:blipFill>
          <a:blip r:embed="rId2"/>
          <a:stretch>
            <a:fillRect/>
          </a:stretch>
        </p:blipFill>
        <p:spPr>
          <a:xfrm>
            <a:off x="9910418" y="5296344"/>
            <a:ext cx="1997501" cy="1346860"/>
          </a:xfrm>
          <a:prstGeom prst="rect">
            <a:avLst/>
          </a:prstGeom>
        </p:spPr>
      </p:pic>
    </p:spTree>
    <p:extLst>
      <p:ext uri="{BB962C8B-B14F-4D97-AF65-F5344CB8AC3E}">
        <p14:creationId xmlns:p14="http://schemas.microsoft.com/office/powerpoint/2010/main" val="1419544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585042" y="2793352"/>
            <a:ext cx="5747719" cy="2363237"/>
          </a:xfrm>
        </p:spPr>
        <p:txBody>
          <a:bodyPr>
            <a:normAutofit/>
          </a:bodyPr>
          <a:lstStyle/>
          <a:p>
            <a:pPr algn="ctr" rtl="1"/>
            <a:r>
              <a:rPr lang="en-US" sz="4000" dirty="0">
                <a:solidFill>
                  <a:srgbClr val="003366"/>
                </a:solidFill>
                <a:latin typeface="Raleway" panose="020B0503030101060003" pitchFamily="34" charset="0"/>
              </a:rPr>
              <a:t>Homework review &amp;</a:t>
            </a:r>
            <a:br>
              <a:rPr lang="en-US" sz="4000" dirty="0">
                <a:solidFill>
                  <a:srgbClr val="003366"/>
                </a:solidFill>
                <a:latin typeface="Raleway" panose="020B0503030101060003" pitchFamily="34" charset="0"/>
              </a:rPr>
            </a:br>
            <a:r>
              <a:rPr lang="en-US" sz="4000" dirty="0">
                <a:solidFill>
                  <a:srgbClr val="003366"/>
                </a:solidFill>
                <a:latin typeface="Raleway" panose="020B0503030101060003" pitchFamily="34" charset="0"/>
              </a:rPr>
              <a:t>week 2 recap</a:t>
            </a:r>
            <a:endParaRPr lang="en-GB" sz="4000"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0402912" y="5672516"/>
            <a:ext cx="1498126" cy="1010145"/>
          </a:xfrm>
          <a:prstGeom prst="rect">
            <a:avLst/>
          </a:prstGeom>
        </p:spPr>
      </p:pic>
    </p:spTree>
    <p:extLst>
      <p:ext uri="{BB962C8B-B14F-4D97-AF65-F5344CB8AC3E}">
        <p14:creationId xmlns:p14="http://schemas.microsoft.com/office/powerpoint/2010/main" val="37298297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27530"/>
            <a:ext cx="12945035" cy="8663734"/>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485446" y="3194859"/>
            <a:ext cx="6481123" cy="2363237"/>
          </a:xfrm>
        </p:spPr>
        <p:txBody>
          <a:bodyPr>
            <a:normAutofit/>
          </a:bodyPr>
          <a:lstStyle/>
          <a:p>
            <a:pPr algn="ctr" rtl="1"/>
            <a:r>
              <a:rPr lang="en-US" dirty="0">
                <a:solidFill>
                  <a:srgbClr val="003366"/>
                </a:solidFill>
                <a:latin typeface="Raleway" panose="020B0503030101060003" pitchFamily="34" charset="0"/>
              </a:rPr>
              <a:t>Critical thinking: </a:t>
            </a:r>
            <a:br>
              <a:rPr lang="en-US" dirty="0">
                <a:solidFill>
                  <a:srgbClr val="003366"/>
                </a:solidFill>
                <a:latin typeface="Raleway" panose="020B0503030101060003" pitchFamily="34" charset="0"/>
              </a:rPr>
            </a:br>
            <a:r>
              <a:rPr lang="en-US" dirty="0">
                <a:solidFill>
                  <a:srgbClr val="003366"/>
                </a:solidFill>
                <a:latin typeface="Raleway" panose="020B0503030101060003" pitchFamily="34" charset="0"/>
              </a:rPr>
              <a:t>covid data</a:t>
            </a:r>
            <a:endParaRPr lang="en-GB"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1250808" y="5776581"/>
            <a:ext cx="1498126" cy="1010145"/>
          </a:xfrm>
          <a:prstGeom prst="rect">
            <a:avLst/>
          </a:prstGeom>
        </p:spPr>
      </p:pic>
    </p:spTree>
    <p:extLst>
      <p:ext uri="{BB962C8B-B14F-4D97-AF65-F5344CB8AC3E}">
        <p14:creationId xmlns:p14="http://schemas.microsoft.com/office/powerpoint/2010/main" val="12568215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317E8-C250-48F5-A488-237B819B51F0}"/>
              </a:ext>
            </a:extLst>
          </p:cNvPr>
          <p:cNvSpPr>
            <a:spLocks noGrp="1"/>
          </p:cNvSpPr>
          <p:nvPr>
            <p:ph type="title"/>
          </p:nvPr>
        </p:nvSpPr>
        <p:spPr>
          <a:xfrm>
            <a:off x="940903" y="603664"/>
            <a:ext cx="10515600" cy="1325563"/>
          </a:xfrm>
        </p:spPr>
        <p:txBody>
          <a:bodyPr/>
          <a:lstStyle/>
          <a:p>
            <a:r>
              <a:rPr lang="en-GB" dirty="0"/>
              <a:t>Working with real world data</a:t>
            </a:r>
          </a:p>
        </p:txBody>
      </p:sp>
      <p:sp>
        <p:nvSpPr>
          <p:cNvPr id="3" name="TextBox 2">
            <a:extLst>
              <a:ext uri="{FF2B5EF4-FFF2-40B4-BE49-F238E27FC236}">
                <a16:creationId xmlns:a16="http://schemas.microsoft.com/office/drawing/2014/main" id="{29480A4E-25C4-4AD3-8A2F-92CB9AC04F64}"/>
              </a:ext>
            </a:extLst>
          </p:cNvPr>
          <p:cNvSpPr txBox="1"/>
          <p:nvPr/>
        </p:nvSpPr>
        <p:spPr>
          <a:xfrm>
            <a:off x="940903" y="2345635"/>
            <a:ext cx="9925880" cy="1661993"/>
          </a:xfrm>
          <a:prstGeom prst="rect">
            <a:avLst/>
          </a:prstGeom>
          <a:noFill/>
        </p:spPr>
        <p:txBody>
          <a:bodyPr wrap="square" rtlCol="0">
            <a:spAutoFit/>
          </a:bodyPr>
          <a:lstStyle/>
          <a:p>
            <a:r>
              <a:rPr lang="en-GB" sz="2600" dirty="0">
                <a:solidFill>
                  <a:schemeClr val="accent6"/>
                </a:solidFill>
                <a:latin typeface="Raleway" pitchFamily="2" charset="0"/>
              </a:rPr>
              <a:t>Each week we’re going to work with ‘real world’ data. This will help with practicing the maths as well as provide an opportunity to develop critical thinking skills. </a:t>
            </a:r>
          </a:p>
          <a:p>
            <a:endParaRPr lang="en-GB" sz="2400" dirty="0">
              <a:solidFill>
                <a:schemeClr val="accent6"/>
              </a:solidFill>
              <a:latin typeface="Raleway" pitchFamily="2" charset="0"/>
            </a:endParaRPr>
          </a:p>
        </p:txBody>
      </p:sp>
      <p:pic>
        <p:nvPicPr>
          <p:cNvPr id="4" name="Picture 3">
            <a:extLst>
              <a:ext uri="{FF2B5EF4-FFF2-40B4-BE49-F238E27FC236}">
                <a16:creationId xmlns:a16="http://schemas.microsoft.com/office/drawing/2014/main" id="{171F1057-B656-4E8F-8A8B-55B73FADEF59}"/>
              </a:ext>
            </a:extLst>
          </p:cNvPr>
          <p:cNvPicPr>
            <a:picLocks noChangeAspect="1"/>
          </p:cNvPicPr>
          <p:nvPr/>
        </p:nvPicPr>
        <p:blipFill>
          <a:blip r:embed="rId3"/>
          <a:stretch>
            <a:fillRect/>
          </a:stretch>
        </p:blipFill>
        <p:spPr>
          <a:xfrm>
            <a:off x="9950173" y="5289719"/>
            <a:ext cx="1997501" cy="1346860"/>
          </a:xfrm>
          <a:prstGeom prst="rect">
            <a:avLst/>
          </a:prstGeom>
        </p:spPr>
      </p:pic>
    </p:spTree>
    <p:extLst>
      <p:ext uri="{BB962C8B-B14F-4D97-AF65-F5344CB8AC3E}">
        <p14:creationId xmlns:p14="http://schemas.microsoft.com/office/powerpoint/2010/main" val="36253962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10B9-AF66-40A3-A9B1-5C254937CFA4}"/>
              </a:ext>
            </a:extLst>
          </p:cNvPr>
          <p:cNvSpPr>
            <a:spLocks noGrp="1"/>
          </p:cNvSpPr>
          <p:nvPr>
            <p:ph type="title"/>
          </p:nvPr>
        </p:nvSpPr>
        <p:spPr>
          <a:xfrm>
            <a:off x="708728" y="421769"/>
            <a:ext cx="10515600" cy="1325563"/>
          </a:xfrm>
        </p:spPr>
        <p:txBody>
          <a:bodyPr/>
          <a:lstStyle/>
          <a:p>
            <a:r>
              <a:rPr lang="en-GB" dirty="0"/>
              <a:t>Covid vaccination rates </a:t>
            </a:r>
          </a:p>
        </p:txBody>
      </p:sp>
      <p:graphicFrame>
        <p:nvGraphicFramePr>
          <p:cNvPr id="8" name="Table 8">
            <a:extLst>
              <a:ext uri="{FF2B5EF4-FFF2-40B4-BE49-F238E27FC236}">
                <a16:creationId xmlns:a16="http://schemas.microsoft.com/office/drawing/2014/main" id="{6F63399E-843C-4E7A-8A53-9AFEBDEED527}"/>
              </a:ext>
            </a:extLst>
          </p:cNvPr>
          <p:cNvGraphicFramePr>
            <a:graphicFrameLocks noGrp="1"/>
          </p:cNvGraphicFramePr>
          <p:nvPr>
            <p:ph sz="half" idx="2"/>
            <p:extLst>
              <p:ext uri="{D42A27DB-BD31-4B8C-83A1-F6EECF244321}">
                <p14:modId xmlns:p14="http://schemas.microsoft.com/office/powerpoint/2010/main" val="3564508026"/>
              </p:ext>
            </p:extLst>
          </p:nvPr>
        </p:nvGraphicFramePr>
        <p:xfrm>
          <a:off x="6357468" y="1864231"/>
          <a:ext cx="4866860" cy="4572000"/>
        </p:xfrm>
        <a:graphic>
          <a:graphicData uri="http://schemas.openxmlformats.org/drawingml/2006/table">
            <a:tbl>
              <a:tblPr firstRow="1" bandRow="1">
                <a:tableStyleId>{5C22544A-7EE6-4342-B048-85BDC9FD1C3A}</a:tableStyleId>
              </a:tblPr>
              <a:tblGrid>
                <a:gridCol w="2433430">
                  <a:extLst>
                    <a:ext uri="{9D8B030D-6E8A-4147-A177-3AD203B41FA5}">
                      <a16:colId xmlns:a16="http://schemas.microsoft.com/office/drawing/2014/main" val="3624438845"/>
                    </a:ext>
                  </a:extLst>
                </a:gridCol>
                <a:gridCol w="2433430">
                  <a:extLst>
                    <a:ext uri="{9D8B030D-6E8A-4147-A177-3AD203B41FA5}">
                      <a16:colId xmlns:a16="http://schemas.microsoft.com/office/drawing/2014/main" val="1759351364"/>
                    </a:ext>
                  </a:extLst>
                </a:gridCol>
              </a:tblGrid>
              <a:tr h="859351">
                <a:tc>
                  <a:txBody>
                    <a:bodyPr/>
                    <a:lstStyle/>
                    <a:p>
                      <a:r>
                        <a:rPr lang="en-GB" dirty="0"/>
                        <a:t>Country </a:t>
                      </a:r>
                    </a:p>
                  </a:txBody>
                  <a:tcPr/>
                </a:tc>
                <a:tc>
                  <a:txBody>
                    <a:bodyPr/>
                    <a:lstStyle/>
                    <a:p>
                      <a:r>
                        <a:rPr lang="en-GB" dirty="0"/>
                        <a:t>Total vaccine doses administered per 100 of the population</a:t>
                      </a:r>
                    </a:p>
                  </a:txBody>
                  <a:tcPr/>
                </a:tc>
                <a:extLst>
                  <a:ext uri="{0D108BD9-81ED-4DB2-BD59-A6C34878D82A}">
                    <a16:rowId xmlns:a16="http://schemas.microsoft.com/office/drawing/2014/main" val="1857037899"/>
                  </a:ext>
                </a:extLst>
              </a:tr>
              <a:tr h="348515">
                <a:tc>
                  <a:txBody>
                    <a:bodyPr/>
                    <a:lstStyle/>
                    <a:p>
                      <a:r>
                        <a:rPr lang="en-GB" dirty="0"/>
                        <a:t>Portugal</a:t>
                      </a:r>
                    </a:p>
                  </a:txBody>
                  <a:tcPr/>
                </a:tc>
                <a:tc>
                  <a:txBody>
                    <a:bodyPr/>
                    <a:lstStyle/>
                    <a:p>
                      <a:r>
                        <a:rPr lang="en-GB" dirty="0"/>
                        <a:t>268</a:t>
                      </a:r>
                    </a:p>
                  </a:txBody>
                  <a:tcPr/>
                </a:tc>
                <a:extLst>
                  <a:ext uri="{0D108BD9-81ED-4DB2-BD59-A6C34878D82A}">
                    <a16:rowId xmlns:a16="http://schemas.microsoft.com/office/drawing/2014/main" val="2189713468"/>
                  </a:ext>
                </a:extLst>
              </a:tr>
              <a:tr h="348515">
                <a:tc>
                  <a:txBody>
                    <a:bodyPr/>
                    <a:lstStyle/>
                    <a:p>
                      <a:r>
                        <a:rPr lang="en-GB" dirty="0"/>
                        <a:t>Denmark</a:t>
                      </a:r>
                    </a:p>
                  </a:txBody>
                  <a:tcPr/>
                </a:tc>
                <a:tc>
                  <a:txBody>
                    <a:bodyPr/>
                    <a:lstStyle/>
                    <a:p>
                      <a:r>
                        <a:rPr lang="en-GB" dirty="0"/>
                        <a:t>259.7</a:t>
                      </a:r>
                    </a:p>
                  </a:txBody>
                  <a:tcPr/>
                </a:tc>
                <a:extLst>
                  <a:ext uri="{0D108BD9-81ED-4DB2-BD59-A6C34878D82A}">
                    <a16:rowId xmlns:a16="http://schemas.microsoft.com/office/drawing/2014/main" val="3939002924"/>
                  </a:ext>
                </a:extLst>
              </a:tr>
              <a:tr h="348515">
                <a:tc>
                  <a:txBody>
                    <a:bodyPr/>
                    <a:lstStyle/>
                    <a:p>
                      <a:r>
                        <a:rPr lang="en-GB" dirty="0"/>
                        <a:t>Belgium</a:t>
                      </a:r>
                    </a:p>
                  </a:txBody>
                  <a:tcPr/>
                </a:tc>
                <a:tc>
                  <a:txBody>
                    <a:bodyPr/>
                    <a:lstStyle/>
                    <a:p>
                      <a:r>
                        <a:rPr lang="en-GB" dirty="0"/>
                        <a:t>252.5</a:t>
                      </a:r>
                    </a:p>
                  </a:txBody>
                  <a:tcPr/>
                </a:tc>
                <a:extLst>
                  <a:ext uri="{0D108BD9-81ED-4DB2-BD59-A6C34878D82A}">
                    <a16:rowId xmlns:a16="http://schemas.microsoft.com/office/drawing/2014/main" val="3728635659"/>
                  </a:ext>
                </a:extLst>
              </a:tr>
              <a:tr h="348515">
                <a:tc>
                  <a:txBody>
                    <a:bodyPr/>
                    <a:lstStyle/>
                    <a:p>
                      <a:r>
                        <a:rPr lang="en-GB" dirty="0"/>
                        <a:t>Italy</a:t>
                      </a:r>
                    </a:p>
                  </a:txBody>
                  <a:tcPr/>
                </a:tc>
                <a:tc>
                  <a:txBody>
                    <a:bodyPr/>
                    <a:lstStyle/>
                    <a:p>
                      <a:r>
                        <a:rPr lang="en-GB" dirty="0"/>
                        <a:t>251.3</a:t>
                      </a:r>
                    </a:p>
                  </a:txBody>
                  <a:tcPr/>
                </a:tc>
                <a:extLst>
                  <a:ext uri="{0D108BD9-81ED-4DB2-BD59-A6C34878D82A}">
                    <a16:rowId xmlns:a16="http://schemas.microsoft.com/office/drawing/2014/main" val="364038515"/>
                  </a:ext>
                </a:extLst>
              </a:tr>
              <a:tr h="348515">
                <a:tc>
                  <a:txBody>
                    <a:bodyPr/>
                    <a:lstStyle/>
                    <a:p>
                      <a:r>
                        <a:rPr lang="en-GB" dirty="0"/>
                        <a:t>Malta</a:t>
                      </a:r>
                    </a:p>
                  </a:txBody>
                  <a:tcPr/>
                </a:tc>
                <a:tc>
                  <a:txBody>
                    <a:bodyPr/>
                    <a:lstStyle/>
                    <a:p>
                      <a:r>
                        <a:rPr lang="en-GB" dirty="0"/>
                        <a:t>248.6</a:t>
                      </a:r>
                    </a:p>
                  </a:txBody>
                  <a:tcPr/>
                </a:tc>
                <a:extLst>
                  <a:ext uri="{0D108BD9-81ED-4DB2-BD59-A6C34878D82A}">
                    <a16:rowId xmlns:a16="http://schemas.microsoft.com/office/drawing/2014/main" val="2042786027"/>
                  </a:ext>
                </a:extLst>
              </a:tr>
              <a:tr h="348515">
                <a:tc>
                  <a:txBody>
                    <a:bodyPr/>
                    <a:lstStyle/>
                    <a:p>
                      <a:r>
                        <a:rPr lang="en-GB" dirty="0"/>
                        <a:t>Ireland</a:t>
                      </a:r>
                    </a:p>
                  </a:txBody>
                  <a:tcPr/>
                </a:tc>
                <a:tc>
                  <a:txBody>
                    <a:bodyPr/>
                    <a:lstStyle/>
                    <a:p>
                      <a:r>
                        <a:rPr lang="en-GB" dirty="0"/>
                        <a:t>245</a:t>
                      </a:r>
                    </a:p>
                  </a:txBody>
                  <a:tcPr/>
                </a:tc>
                <a:extLst>
                  <a:ext uri="{0D108BD9-81ED-4DB2-BD59-A6C34878D82A}">
                    <a16:rowId xmlns:a16="http://schemas.microsoft.com/office/drawing/2014/main" val="1042771169"/>
                  </a:ext>
                </a:extLst>
              </a:tr>
              <a:tr h="348515">
                <a:tc>
                  <a:txBody>
                    <a:bodyPr/>
                    <a:lstStyle/>
                    <a:p>
                      <a:r>
                        <a:rPr lang="en-GB" dirty="0"/>
                        <a:t>Finland </a:t>
                      </a:r>
                    </a:p>
                  </a:txBody>
                  <a:tcPr/>
                </a:tc>
                <a:tc>
                  <a:txBody>
                    <a:bodyPr/>
                    <a:lstStyle/>
                    <a:p>
                      <a:r>
                        <a:rPr lang="en-GB" dirty="0"/>
                        <a:t>239</a:t>
                      </a:r>
                    </a:p>
                  </a:txBody>
                  <a:tcPr/>
                </a:tc>
                <a:extLst>
                  <a:ext uri="{0D108BD9-81ED-4DB2-BD59-A6C34878D82A}">
                    <a16:rowId xmlns:a16="http://schemas.microsoft.com/office/drawing/2014/main" val="305272227"/>
                  </a:ext>
                </a:extLst>
              </a:tr>
              <a:tr h="348515">
                <a:tc>
                  <a:txBody>
                    <a:bodyPr/>
                    <a:lstStyle/>
                    <a:p>
                      <a:r>
                        <a:rPr lang="en-GB" dirty="0"/>
                        <a:t>Iceland</a:t>
                      </a:r>
                    </a:p>
                  </a:txBody>
                  <a:tcPr/>
                </a:tc>
                <a:tc>
                  <a:txBody>
                    <a:bodyPr/>
                    <a:lstStyle/>
                    <a:p>
                      <a:r>
                        <a:rPr lang="en-GB" dirty="0"/>
                        <a:t>237.3</a:t>
                      </a:r>
                    </a:p>
                  </a:txBody>
                  <a:tcPr/>
                </a:tc>
                <a:extLst>
                  <a:ext uri="{0D108BD9-81ED-4DB2-BD59-A6C34878D82A}">
                    <a16:rowId xmlns:a16="http://schemas.microsoft.com/office/drawing/2014/main" val="2776187223"/>
                  </a:ext>
                </a:extLst>
              </a:tr>
              <a:tr h="348515">
                <a:tc>
                  <a:txBody>
                    <a:bodyPr/>
                    <a:lstStyle/>
                    <a:p>
                      <a:r>
                        <a:rPr lang="en-GB" dirty="0"/>
                        <a:t>Spain </a:t>
                      </a:r>
                    </a:p>
                  </a:txBody>
                  <a:tcPr/>
                </a:tc>
                <a:tc>
                  <a:txBody>
                    <a:bodyPr/>
                    <a:lstStyle/>
                    <a:p>
                      <a:r>
                        <a:rPr lang="en-GB" dirty="0"/>
                        <a:t>235.3</a:t>
                      </a:r>
                    </a:p>
                  </a:txBody>
                  <a:tcPr/>
                </a:tc>
                <a:extLst>
                  <a:ext uri="{0D108BD9-81ED-4DB2-BD59-A6C34878D82A}">
                    <a16:rowId xmlns:a16="http://schemas.microsoft.com/office/drawing/2014/main" val="2184705813"/>
                  </a:ext>
                </a:extLst>
              </a:tr>
              <a:tr h="348515">
                <a:tc>
                  <a:txBody>
                    <a:bodyPr/>
                    <a:lstStyle/>
                    <a:p>
                      <a:r>
                        <a:rPr lang="en-GB" dirty="0"/>
                        <a:t>France</a:t>
                      </a:r>
                    </a:p>
                  </a:txBody>
                  <a:tcPr/>
                </a:tc>
                <a:tc>
                  <a:txBody>
                    <a:bodyPr/>
                    <a:lstStyle/>
                    <a:p>
                      <a:r>
                        <a:rPr lang="en-GB" dirty="0"/>
                        <a:t>233.5</a:t>
                      </a:r>
                    </a:p>
                  </a:txBody>
                  <a:tcPr/>
                </a:tc>
                <a:extLst>
                  <a:ext uri="{0D108BD9-81ED-4DB2-BD59-A6C34878D82A}">
                    <a16:rowId xmlns:a16="http://schemas.microsoft.com/office/drawing/2014/main" val="4245812624"/>
                  </a:ext>
                </a:extLst>
              </a:tr>
            </a:tbl>
          </a:graphicData>
        </a:graphic>
      </p:graphicFrame>
      <p:sp>
        <p:nvSpPr>
          <p:cNvPr id="6" name="TextBox 5">
            <a:extLst>
              <a:ext uri="{FF2B5EF4-FFF2-40B4-BE49-F238E27FC236}">
                <a16:creationId xmlns:a16="http://schemas.microsoft.com/office/drawing/2014/main" id="{AED0A8BA-AE64-4F85-9EEA-D3048D554448}"/>
              </a:ext>
            </a:extLst>
          </p:cNvPr>
          <p:cNvSpPr txBox="1"/>
          <p:nvPr/>
        </p:nvSpPr>
        <p:spPr>
          <a:xfrm>
            <a:off x="708728" y="1747332"/>
            <a:ext cx="5453270" cy="3447739"/>
          </a:xfrm>
          <a:prstGeom prst="rect">
            <a:avLst/>
          </a:prstGeom>
          <a:noFill/>
        </p:spPr>
        <p:txBody>
          <a:bodyPr wrap="square">
            <a:spAutoFit/>
          </a:bodyPr>
          <a:lstStyle/>
          <a:p>
            <a:pPr>
              <a:lnSpc>
                <a:spcPct val="107000"/>
              </a:lnSpc>
              <a:spcAft>
                <a:spcPts val="800"/>
              </a:spcAft>
            </a:pPr>
            <a:r>
              <a:rPr lang="en-GB" sz="2400" dirty="0">
                <a:solidFill>
                  <a:schemeClr val="accent6"/>
                </a:solidFill>
                <a:effectLst/>
                <a:latin typeface="Raleway" pitchFamily="2" charset="0"/>
                <a:ea typeface="Calibri" panose="020F0502020204030204" pitchFamily="34" charset="0"/>
                <a:cs typeface="Arial" panose="020B0604020202020204" pitchFamily="34" charset="0"/>
              </a:rPr>
              <a:t>The table on the right shows </a:t>
            </a:r>
            <a:r>
              <a:rPr lang="en-GB" sz="2400" dirty="0">
                <a:solidFill>
                  <a:schemeClr val="accent6"/>
                </a:solidFill>
                <a:latin typeface="Raleway" pitchFamily="2" charset="0"/>
                <a:ea typeface="Calibri" panose="020F0502020204030204" pitchFamily="34" charset="0"/>
                <a:cs typeface="Arial" panose="020B0604020202020204" pitchFamily="34" charset="0"/>
              </a:rPr>
              <a:t>the top 10 European countries in terms of total vaccine doses administered per 100 of the population. </a:t>
            </a:r>
            <a:r>
              <a:rPr lang="en-GB" sz="2400" dirty="0">
                <a:solidFill>
                  <a:schemeClr val="accent6"/>
                </a:solidFill>
                <a:effectLst/>
                <a:latin typeface="Raleway" pitchFamily="2" charset="0"/>
                <a:ea typeface="Calibri" panose="020F0502020204030204" pitchFamily="34" charset="0"/>
                <a:cs typeface="Arial" panose="020B0604020202020204" pitchFamily="34" charset="0"/>
              </a:rPr>
              <a:t> </a:t>
            </a:r>
          </a:p>
          <a:p>
            <a:pPr>
              <a:lnSpc>
                <a:spcPct val="107000"/>
              </a:lnSpc>
              <a:spcAft>
                <a:spcPts val="800"/>
              </a:spcAft>
            </a:pPr>
            <a:endParaRPr lang="en-GB" sz="2400" dirty="0">
              <a:solidFill>
                <a:schemeClr val="accent6"/>
              </a:solidFill>
              <a:latin typeface="Raleway" pitchFamily="2" charset="0"/>
              <a:ea typeface="Calibri" panose="020F0502020204030204" pitchFamily="34" charset="0"/>
              <a:cs typeface="Arial" panose="020B0604020202020204" pitchFamily="34" charset="0"/>
            </a:endParaRPr>
          </a:p>
          <a:p>
            <a:pPr>
              <a:lnSpc>
                <a:spcPct val="107000"/>
              </a:lnSpc>
              <a:spcAft>
                <a:spcPts val="800"/>
              </a:spcAft>
            </a:pPr>
            <a:r>
              <a:rPr lang="en-GB" sz="2400" dirty="0">
                <a:solidFill>
                  <a:schemeClr val="accent6"/>
                </a:solidFill>
                <a:latin typeface="Raleway" pitchFamily="2" charset="0"/>
                <a:ea typeface="Calibri" panose="020F0502020204030204" pitchFamily="34" charset="0"/>
                <a:cs typeface="Arial" panose="020B0604020202020204" pitchFamily="34" charset="0"/>
              </a:rPr>
              <a:t>R</a:t>
            </a:r>
            <a:r>
              <a:rPr lang="en-GB" sz="2400" dirty="0">
                <a:solidFill>
                  <a:schemeClr val="accent6"/>
                </a:solidFill>
                <a:effectLst/>
                <a:latin typeface="Raleway" pitchFamily="2" charset="0"/>
                <a:ea typeface="Calibri" panose="020F0502020204030204" pitchFamily="34" charset="0"/>
                <a:cs typeface="Arial" panose="020B0604020202020204" pitchFamily="34" charset="0"/>
              </a:rPr>
              <a:t>ound each number to the </a:t>
            </a:r>
            <a:r>
              <a:rPr lang="en-GB" sz="2400" b="1" dirty="0">
                <a:solidFill>
                  <a:schemeClr val="accent6"/>
                </a:solidFill>
                <a:effectLst/>
                <a:latin typeface="Raleway" pitchFamily="2" charset="0"/>
                <a:ea typeface="Calibri" panose="020F0502020204030204" pitchFamily="34" charset="0"/>
                <a:cs typeface="Arial" panose="020B0604020202020204" pitchFamily="34" charset="0"/>
              </a:rPr>
              <a:t>nearest whole number</a:t>
            </a:r>
            <a:r>
              <a:rPr lang="en-GB" sz="2400" dirty="0">
                <a:solidFill>
                  <a:schemeClr val="accent6"/>
                </a:solidFill>
                <a:effectLst/>
                <a:latin typeface="Raleway" pitchFamily="2" charset="0"/>
                <a:ea typeface="Calibri" panose="020F0502020204030204" pitchFamily="34" charset="0"/>
                <a:cs typeface="Arial" panose="020B0604020202020204" pitchFamily="34" charset="0"/>
              </a:rPr>
              <a:t>. </a:t>
            </a:r>
          </a:p>
          <a:p>
            <a:pPr>
              <a:lnSpc>
                <a:spcPct val="107000"/>
              </a:lnSpc>
              <a:spcAft>
                <a:spcPts val="800"/>
              </a:spcAft>
            </a:pPr>
            <a:r>
              <a:rPr lang="en-GB" sz="1800" dirty="0">
                <a:effectLst/>
                <a:latin typeface="Arial" panose="020B0604020202020204" pitchFamily="34" charset="0"/>
                <a:ea typeface="Calibri" panose="020F0502020204030204" pitchFamily="34" charset="0"/>
                <a:cs typeface="Arial" panose="020B0604020202020204" pitchFamily="34" charset="0"/>
              </a:rPr>
              <a:t> </a:t>
            </a:r>
            <a:endParaRPr lang="en-GB" sz="16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DD91D0D4-4059-4E96-9B9A-47FC73222EF5}"/>
              </a:ext>
            </a:extLst>
          </p:cNvPr>
          <p:cNvPicPr>
            <a:picLocks noChangeAspect="1"/>
          </p:cNvPicPr>
          <p:nvPr/>
        </p:nvPicPr>
        <p:blipFill>
          <a:blip r:embed="rId3"/>
          <a:stretch>
            <a:fillRect/>
          </a:stretch>
        </p:blipFill>
        <p:spPr>
          <a:xfrm>
            <a:off x="9942708" y="5322849"/>
            <a:ext cx="1997501" cy="1346860"/>
          </a:xfrm>
          <a:prstGeom prst="rect">
            <a:avLst/>
          </a:prstGeom>
        </p:spPr>
      </p:pic>
    </p:spTree>
    <p:extLst>
      <p:ext uri="{BB962C8B-B14F-4D97-AF65-F5344CB8AC3E}">
        <p14:creationId xmlns:p14="http://schemas.microsoft.com/office/powerpoint/2010/main" val="25501291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10B9-AF66-40A3-A9B1-5C254937CFA4}"/>
              </a:ext>
            </a:extLst>
          </p:cNvPr>
          <p:cNvSpPr>
            <a:spLocks noGrp="1"/>
          </p:cNvSpPr>
          <p:nvPr>
            <p:ph type="title"/>
          </p:nvPr>
        </p:nvSpPr>
        <p:spPr/>
        <p:txBody>
          <a:bodyPr/>
          <a:lstStyle/>
          <a:p>
            <a:r>
              <a:rPr lang="en-GB" dirty="0"/>
              <a:t>Answers</a:t>
            </a:r>
          </a:p>
        </p:txBody>
      </p:sp>
      <p:graphicFrame>
        <p:nvGraphicFramePr>
          <p:cNvPr id="6" name="Table 8">
            <a:extLst>
              <a:ext uri="{FF2B5EF4-FFF2-40B4-BE49-F238E27FC236}">
                <a16:creationId xmlns:a16="http://schemas.microsoft.com/office/drawing/2014/main" id="{6C88EEC8-9EF8-E2A8-8C09-E84764AA1DF4}"/>
              </a:ext>
            </a:extLst>
          </p:cNvPr>
          <p:cNvGraphicFramePr>
            <a:graphicFrameLocks/>
          </p:cNvGraphicFramePr>
          <p:nvPr>
            <p:extLst>
              <p:ext uri="{D42A27DB-BD31-4B8C-83A1-F6EECF244321}">
                <p14:modId xmlns:p14="http://schemas.microsoft.com/office/powerpoint/2010/main" val="2889430432"/>
              </p:ext>
            </p:extLst>
          </p:nvPr>
        </p:nvGraphicFramePr>
        <p:xfrm>
          <a:off x="6304370" y="1575896"/>
          <a:ext cx="5049430" cy="4622800"/>
        </p:xfrm>
        <a:graphic>
          <a:graphicData uri="http://schemas.openxmlformats.org/drawingml/2006/table">
            <a:tbl>
              <a:tblPr firstRow="1" bandRow="1">
                <a:tableStyleId>{5C22544A-7EE6-4342-B048-85BDC9FD1C3A}</a:tableStyleId>
              </a:tblPr>
              <a:tblGrid>
                <a:gridCol w="2712515">
                  <a:extLst>
                    <a:ext uri="{9D8B030D-6E8A-4147-A177-3AD203B41FA5}">
                      <a16:colId xmlns:a16="http://schemas.microsoft.com/office/drawing/2014/main" val="3624438845"/>
                    </a:ext>
                  </a:extLst>
                </a:gridCol>
                <a:gridCol w="2336915">
                  <a:extLst>
                    <a:ext uri="{9D8B030D-6E8A-4147-A177-3AD203B41FA5}">
                      <a16:colId xmlns:a16="http://schemas.microsoft.com/office/drawing/2014/main" val="1759351364"/>
                    </a:ext>
                  </a:extLst>
                </a:gridCol>
              </a:tblGrid>
              <a:tr h="370840">
                <a:tc>
                  <a:txBody>
                    <a:bodyPr/>
                    <a:lstStyle/>
                    <a:p>
                      <a:r>
                        <a:rPr lang="en-GB" dirty="0"/>
                        <a:t>Country </a:t>
                      </a:r>
                    </a:p>
                  </a:txBody>
                  <a:tcPr/>
                </a:tc>
                <a:tc>
                  <a:txBody>
                    <a:bodyPr/>
                    <a:lstStyle/>
                    <a:p>
                      <a:r>
                        <a:rPr lang="en-GB" dirty="0"/>
                        <a:t>Total vaccine doses administered per 100 of the population</a:t>
                      </a:r>
                    </a:p>
                  </a:txBody>
                  <a:tcPr/>
                </a:tc>
                <a:extLst>
                  <a:ext uri="{0D108BD9-81ED-4DB2-BD59-A6C34878D82A}">
                    <a16:rowId xmlns:a16="http://schemas.microsoft.com/office/drawing/2014/main" val="1857037899"/>
                  </a:ext>
                </a:extLst>
              </a:tr>
              <a:tr h="370840">
                <a:tc>
                  <a:txBody>
                    <a:bodyPr/>
                    <a:lstStyle/>
                    <a:p>
                      <a:r>
                        <a:rPr lang="en-GB" dirty="0"/>
                        <a:t>Portugal</a:t>
                      </a:r>
                    </a:p>
                  </a:txBody>
                  <a:tcPr/>
                </a:tc>
                <a:tc>
                  <a:txBody>
                    <a:bodyPr/>
                    <a:lstStyle/>
                    <a:p>
                      <a:r>
                        <a:rPr lang="en-GB" dirty="0"/>
                        <a:t>268</a:t>
                      </a:r>
                    </a:p>
                  </a:txBody>
                  <a:tcPr/>
                </a:tc>
                <a:extLst>
                  <a:ext uri="{0D108BD9-81ED-4DB2-BD59-A6C34878D82A}">
                    <a16:rowId xmlns:a16="http://schemas.microsoft.com/office/drawing/2014/main" val="2189713468"/>
                  </a:ext>
                </a:extLst>
              </a:tr>
              <a:tr h="370840">
                <a:tc>
                  <a:txBody>
                    <a:bodyPr/>
                    <a:lstStyle/>
                    <a:p>
                      <a:r>
                        <a:rPr lang="en-GB" dirty="0"/>
                        <a:t>Denmark</a:t>
                      </a:r>
                    </a:p>
                  </a:txBody>
                  <a:tcPr/>
                </a:tc>
                <a:tc>
                  <a:txBody>
                    <a:bodyPr/>
                    <a:lstStyle/>
                    <a:p>
                      <a:r>
                        <a:rPr lang="en-GB" dirty="0"/>
                        <a:t>260</a:t>
                      </a:r>
                    </a:p>
                  </a:txBody>
                  <a:tcPr/>
                </a:tc>
                <a:extLst>
                  <a:ext uri="{0D108BD9-81ED-4DB2-BD59-A6C34878D82A}">
                    <a16:rowId xmlns:a16="http://schemas.microsoft.com/office/drawing/2014/main" val="3939002924"/>
                  </a:ext>
                </a:extLst>
              </a:tr>
              <a:tr h="370840">
                <a:tc>
                  <a:txBody>
                    <a:bodyPr/>
                    <a:lstStyle/>
                    <a:p>
                      <a:r>
                        <a:rPr lang="en-GB" dirty="0"/>
                        <a:t>Belgium</a:t>
                      </a:r>
                    </a:p>
                  </a:txBody>
                  <a:tcPr/>
                </a:tc>
                <a:tc>
                  <a:txBody>
                    <a:bodyPr/>
                    <a:lstStyle/>
                    <a:p>
                      <a:r>
                        <a:rPr lang="en-GB" dirty="0"/>
                        <a:t>253</a:t>
                      </a:r>
                    </a:p>
                  </a:txBody>
                  <a:tcPr/>
                </a:tc>
                <a:extLst>
                  <a:ext uri="{0D108BD9-81ED-4DB2-BD59-A6C34878D82A}">
                    <a16:rowId xmlns:a16="http://schemas.microsoft.com/office/drawing/2014/main" val="3728635659"/>
                  </a:ext>
                </a:extLst>
              </a:tr>
              <a:tr h="370840">
                <a:tc>
                  <a:txBody>
                    <a:bodyPr/>
                    <a:lstStyle/>
                    <a:p>
                      <a:r>
                        <a:rPr lang="en-GB" dirty="0"/>
                        <a:t>Italy</a:t>
                      </a:r>
                    </a:p>
                  </a:txBody>
                  <a:tcPr/>
                </a:tc>
                <a:tc>
                  <a:txBody>
                    <a:bodyPr/>
                    <a:lstStyle/>
                    <a:p>
                      <a:r>
                        <a:rPr lang="en-GB" dirty="0"/>
                        <a:t>251</a:t>
                      </a:r>
                    </a:p>
                  </a:txBody>
                  <a:tcPr/>
                </a:tc>
                <a:extLst>
                  <a:ext uri="{0D108BD9-81ED-4DB2-BD59-A6C34878D82A}">
                    <a16:rowId xmlns:a16="http://schemas.microsoft.com/office/drawing/2014/main" val="364038515"/>
                  </a:ext>
                </a:extLst>
              </a:tr>
              <a:tr h="370840">
                <a:tc>
                  <a:txBody>
                    <a:bodyPr/>
                    <a:lstStyle/>
                    <a:p>
                      <a:r>
                        <a:rPr lang="en-GB" dirty="0"/>
                        <a:t>Malta</a:t>
                      </a:r>
                    </a:p>
                  </a:txBody>
                  <a:tcPr/>
                </a:tc>
                <a:tc>
                  <a:txBody>
                    <a:bodyPr/>
                    <a:lstStyle/>
                    <a:p>
                      <a:r>
                        <a:rPr lang="en-GB" dirty="0"/>
                        <a:t>249</a:t>
                      </a:r>
                    </a:p>
                  </a:txBody>
                  <a:tcPr/>
                </a:tc>
                <a:extLst>
                  <a:ext uri="{0D108BD9-81ED-4DB2-BD59-A6C34878D82A}">
                    <a16:rowId xmlns:a16="http://schemas.microsoft.com/office/drawing/2014/main" val="2042786027"/>
                  </a:ext>
                </a:extLst>
              </a:tr>
              <a:tr h="370840">
                <a:tc>
                  <a:txBody>
                    <a:bodyPr/>
                    <a:lstStyle/>
                    <a:p>
                      <a:r>
                        <a:rPr lang="en-GB" dirty="0"/>
                        <a:t>Ireland</a:t>
                      </a:r>
                    </a:p>
                  </a:txBody>
                  <a:tcPr/>
                </a:tc>
                <a:tc>
                  <a:txBody>
                    <a:bodyPr/>
                    <a:lstStyle/>
                    <a:p>
                      <a:r>
                        <a:rPr lang="en-GB" dirty="0"/>
                        <a:t>245</a:t>
                      </a:r>
                    </a:p>
                  </a:txBody>
                  <a:tcPr/>
                </a:tc>
                <a:extLst>
                  <a:ext uri="{0D108BD9-81ED-4DB2-BD59-A6C34878D82A}">
                    <a16:rowId xmlns:a16="http://schemas.microsoft.com/office/drawing/2014/main" val="1042771169"/>
                  </a:ext>
                </a:extLst>
              </a:tr>
              <a:tr h="370840">
                <a:tc>
                  <a:txBody>
                    <a:bodyPr/>
                    <a:lstStyle/>
                    <a:p>
                      <a:r>
                        <a:rPr lang="en-GB" dirty="0"/>
                        <a:t>Finland </a:t>
                      </a:r>
                    </a:p>
                  </a:txBody>
                  <a:tcPr/>
                </a:tc>
                <a:tc>
                  <a:txBody>
                    <a:bodyPr/>
                    <a:lstStyle/>
                    <a:p>
                      <a:r>
                        <a:rPr lang="en-GB" dirty="0"/>
                        <a:t>239</a:t>
                      </a:r>
                    </a:p>
                  </a:txBody>
                  <a:tcPr/>
                </a:tc>
                <a:extLst>
                  <a:ext uri="{0D108BD9-81ED-4DB2-BD59-A6C34878D82A}">
                    <a16:rowId xmlns:a16="http://schemas.microsoft.com/office/drawing/2014/main" val="305272227"/>
                  </a:ext>
                </a:extLst>
              </a:tr>
              <a:tr h="370840">
                <a:tc>
                  <a:txBody>
                    <a:bodyPr/>
                    <a:lstStyle/>
                    <a:p>
                      <a:r>
                        <a:rPr lang="en-GB" dirty="0"/>
                        <a:t>Iceland</a:t>
                      </a:r>
                    </a:p>
                  </a:txBody>
                  <a:tcPr/>
                </a:tc>
                <a:tc>
                  <a:txBody>
                    <a:bodyPr/>
                    <a:lstStyle/>
                    <a:p>
                      <a:r>
                        <a:rPr lang="en-GB" dirty="0"/>
                        <a:t>237</a:t>
                      </a:r>
                    </a:p>
                  </a:txBody>
                  <a:tcPr/>
                </a:tc>
                <a:extLst>
                  <a:ext uri="{0D108BD9-81ED-4DB2-BD59-A6C34878D82A}">
                    <a16:rowId xmlns:a16="http://schemas.microsoft.com/office/drawing/2014/main" val="2776187223"/>
                  </a:ext>
                </a:extLst>
              </a:tr>
              <a:tr h="370840">
                <a:tc>
                  <a:txBody>
                    <a:bodyPr/>
                    <a:lstStyle/>
                    <a:p>
                      <a:r>
                        <a:rPr lang="en-GB" dirty="0"/>
                        <a:t>Spain </a:t>
                      </a:r>
                    </a:p>
                  </a:txBody>
                  <a:tcPr/>
                </a:tc>
                <a:tc>
                  <a:txBody>
                    <a:bodyPr/>
                    <a:lstStyle/>
                    <a:p>
                      <a:r>
                        <a:rPr lang="en-GB" dirty="0"/>
                        <a:t>235</a:t>
                      </a:r>
                    </a:p>
                  </a:txBody>
                  <a:tcPr/>
                </a:tc>
                <a:extLst>
                  <a:ext uri="{0D108BD9-81ED-4DB2-BD59-A6C34878D82A}">
                    <a16:rowId xmlns:a16="http://schemas.microsoft.com/office/drawing/2014/main" val="2184705813"/>
                  </a:ext>
                </a:extLst>
              </a:tr>
              <a:tr h="370840">
                <a:tc>
                  <a:txBody>
                    <a:bodyPr/>
                    <a:lstStyle/>
                    <a:p>
                      <a:r>
                        <a:rPr lang="en-GB" dirty="0"/>
                        <a:t>France</a:t>
                      </a:r>
                    </a:p>
                  </a:txBody>
                  <a:tcPr/>
                </a:tc>
                <a:tc>
                  <a:txBody>
                    <a:bodyPr/>
                    <a:lstStyle/>
                    <a:p>
                      <a:r>
                        <a:rPr lang="en-GB" dirty="0"/>
                        <a:t>234</a:t>
                      </a:r>
                    </a:p>
                  </a:txBody>
                  <a:tcPr/>
                </a:tc>
                <a:extLst>
                  <a:ext uri="{0D108BD9-81ED-4DB2-BD59-A6C34878D82A}">
                    <a16:rowId xmlns:a16="http://schemas.microsoft.com/office/drawing/2014/main" val="4245812624"/>
                  </a:ext>
                </a:extLst>
              </a:tr>
            </a:tbl>
          </a:graphicData>
        </a:graphic>
      </p:graphicFrame>
      <p:graphicFrame>
        <p:nvGraphicFramePr>
          <p:cNvPr id="7" name="Table 8">
            <a:extLst>
              <a:ext uri="{FF2B5EF4-FFF2-40B4-BE49-F238E27FC236}">
                <a16:creationId xmlns:a16="http://schemas.microsoft.com/office/drawing/2014/main" id="{47A0E226-62C8-D4AD-0045-8654E850F33F}"/>
              </a:ext>
            </a:extLst>
          </p:cNvPr>
          <p:cNvGraphicFramePr>
            <a:graphicFrameLocks/>
          </p:cNvGraphicFramePr>
          <p:nvPr>
            <p:extLst>
              <p:ext uri="{D42A27DB-BD31-4B8C-83A1-F6EECF244321}">
                <p14:modId xmlns:p14="http://schemas.microsoft.com/office/powerpoint/2010/main" val="3803678296"/>
              </p:ext>
            </p:extLst>
          </p:nvPr>
        </p:nvGraphicFramePr>
        <p:xfrm>
          <a:off x="911028" y="1575896"/>
          <a:ext cx="4737212" cy="4622800"/>
        </p:xfrm>
        <a:graphic>
          <a:graphicData uri="http://schemas.openxmlformats.org/drawingml/2006/table">
            <a:tbl>
              <a:tblPr firstRow="1" bandRow="1">
                <a:tableStyleId>{5C22544A-7EE6-4342-B048-85BDC9FD1C3A}</a:tableStyleId>
              </a:tblPr>
              <a:tblGrid>
                <a:gridCol w="2433430">
                  <a:extLst>
                    <a:ext uri="{9D8B030D-6E8A-4147-A177-3AD203B41FA5}">
                      <a16:colId xmlns:a16="http://schemas.microsoft.com/office/drawing/2014/main" val="3624438845"/>
                    </a:ext>
                  </a:extLst>
                </a:gridCol>
                <a:gridCol w="2303782">
                  <a:extLst>
                    <a:ext uri="{9D8B030D-6E8A-4147-A177-3AD203B41FA5}">
                      <a16:colId xmlns:a16="http://schemas.microsoft.com/office/drawing/2014/main" val="1759351364"/>
                    </a:ext>
                  </a:extLst>
                </a:gridCol>
              </a:tblGrid>
              <a:tr h="924560">
                <a:tc>
                  <a:txBody>
                    <a:bodyPr/>
                    <a:lstStyle/>
                    <a:p>
                      <a:r>
                        <a:rPr lang="en-GB" dirty="0"/>
                        <a:t>Country </a:t>
                      </a:r>
                    </a:p>
                  </a:txBody>
                  <a:tcPr/>
                </a:tc>
                <a:tc>
                  <a:txBody>
                    <a:bodyPr/>
                    <a:lstStyle/>
                    <a:p>
                      <a:r>
                        <a:rPr lang="en-GB" dirty="0"/>
                        <a:t>Total vaccine doses administered per 100 of the population</a:t>
                      </a:r>
                    </a:p>
                  </a:txBody>
                  <a:tcPr/>
                </a:tc>
                <a:extLst>
                  <a:ext uri="{0D108BD9-81ED-4DB2-BD59-A6C34878D82A}">
                    <a16:rowId xmlns:a16="http://schemas.microsoft.com/office/drawing/2014/main" val="1857037899"/>
                  </a:ext>
                </a:extLst>
              </a:tr>
              <a:tr h="369824">
                <a:tc>
                  <a:txBody>
                    <a:bodyPr/>
                    <a:lstStyle/>
                    <a:p>
                      <a:r>
                        <a:rPr lang="en-GB" dirty="0"/>
                        <a:t>Portugal</a:t>
                      </a:r>
                    </a:p>
                  </a:txBody>
                  <a:tcPr/>
                </a:tc>
                <a:tc>
                  <a:txBody>
                    <a:bodyPr/>
                    <a:lstStyle/>
                    <a:p>
                      <a:r>
                        <a:rPr lang="en-GB" dirty="0"/>
                        <a:t>268</a:t>
                      </a:r>
                    </a:p>
                  </a:txBody>
                  <a:tcPr/>
                </a:tc>
                <a:extLst>
                  <a:ext uri="{0D108BD9-81ED-4DB2-BD59-A6C34878D82A}">
                    <a16:rowId xmlns:a16="http://schemas.microsoft.com/office/drawing/2014/main" val="2189713468"/>
                  </a:ext>
                </a:extLst>
              </a:tr>
              <a:tr h="369824">
                <a:tc>
                  <a:txBody>
                    <a:bodyPr/>
                    <a:lstStyle/>
                    <a:p>
                      <a:r>
                        <a:rPr lang="en-GB" dirty="0"/>
                        <a:t>Denmark</a:t>
                      </a:r>
                    </a:p>
                  </a:txBody>
                  <a:tcPr/>
                </a:tc>
                <a:tc>
                  <a:txBody>
                    <a:bodyPr/>
                    <a:lstStyle/>
                    <a:p>
                      <a:r>
                        <a:rPr lang="en-GB" dirty="0"/>
                        <a:t>259.7</a:t>
                      </a:r>
                    </a:p>
                  </a:txBody>
                  <a:tcPr/>
                </a:tc>
                <a:extLst>
                  <a:ext uri="{0D108BD9-81ED-4DB2-BD59-A6C34878D82A}">
                    <a16:rowId xmlns:a16="http://schemas.microsoft.com/office/drawing/2014/main" val="3939002924"/>
                  </a:ext>
                </a:extLst>
              </a:tr>
              <a:tr h="369824">
                <a:tc>
                  <a:txBody>
                    <a:bodyPr/>
                    <a:lstStyle/>
                    <a:p>
                      <a:r>
                        <a:rPr lang="en-GB" dirty="0"/>
                        <a:t>Belgium</a:t>
                      </a:r>
                    </a:p>
                  </a:txBody>
                  <a:tcPr/>
                </a:tc>
                <a:tc>
                  <a:txBody>
                    <a:bodyPr/>
                    <a:lstStyle/>
                    <a:p>
                      <a:r>
                        <a:rPr lang="en-GB" dirty="0"/>
                        <a:t>252.5</a:t>
                      </a:r>
                    </a:p>
                  </a:txBody>
                  <a:tcPr/>
                </a:tc>
                <a:extLst>
                  <a:ext uri="{0D108BD9-81ED-4DB2-BD59-A6C34878D82A}">
                    <a16:rowId xmlns:a16="http://schemas.microsoft.com/office/drawing/2014/main" val="3728635659"/>
                  </a:ext>
                </a:extLst>
              </a:tr>
              <a:tr h="369824">
                <a:tc>
                  <a:txBody>
                    <a:bodyPr/>
                    <a:lstStyle/>
                    <a:p>
                      <a:r>
                        <a:rPr lang="en-GB" dirty="0"/>
                        <a:t>Italy</a:t>
                      </a:r>
                    </a:p>
                  </a:txBody>
                  <a:tcPr/>
                </a:tc>
                <a:tc>
                  <a:txBody>
                    <a:bodyPr/>
                    <a:lstStyle/>
                    <a:p>
                      <a:r>
                        <a:rPr lang="en-GB" dirty="0"/>
                        <a:t>251.3</a:t>
                      </a:r>
                    </a:p>
                  </a:txBody>
                  <a:tcPr/>
                </a:tc>
                <a:extLst>
                  <a:ext uri="{0D108BD9-81ED-4DB2-BD59-A6C34878D82A}">
                    <a16:rowId xmlns:a16="http://schemas.microsoft.com/office/drawing/2014/main" val="364038515"/>
                  </a:ext>
                </a:extLst>
              </a:tr>
              <a:tr h="369824">
                <a:tc>
                  <a:txBody>
                    <a:bodyPr/>
                    <a:lstStyle/>
                    <a:p>
                      <a:r>
                        <a:rPr lang="en-GB" dirty="0"/>
                        <a:t>Malta</a:t>
                      </a:r>
                    </a:p>
                  </a:txBody>
                  <a:tcPr/>
                </a:tc>
                <a:tc>
                  <a:txBody>
                    <a:bodyPr/>
                    <a:lstStyle/>
                    <a:p>
                      <a:r>
                        <a:rPr lang="en-GB" dirty="0"/>
                        <a:t>248.6</a:t>
                      </a:r>
                    </a:p>
                  </a:txBody>
                  <a:tcPr/>
                </a:tc>
                <a:extLst>
                  <a:ext uri="{0D108BD9-81ED-4DB2-BD59-A6C34878D82A}">
                    <a16:rowId xmlns:a16="http://schemas.microsoft.com/office/drawing/2014/main" val="2042786027"/>
                  </a:ext>
                </a:extLst>
              </a:tr>
              <a:tr h="369824">
                <a:tc>
                  <a:txBody>
                    <a:bodyPr/>
                    <a:lstStyle/>
                    <a:p>
                      <a:r>
                        <a:rPr lang="en-GB" dirty="0"/>
                        <a:t>Ireland</a:t>
                      </a:r>
                    </a:p>
                  </a:txBody>
                  <a:tcPr/>
                </a:tc>
                <a:tc>
                  <a:txBody>
                    <a:bodyPr/>
                    <a:lstStyle/>
                    <a:p>
                      <a:r>
                        <a:rPr lang="en-GB" dirty="0"/>
                        <a:t>245</a:t>
                      </a:r>
                    </a:p>
                  </a:txBody>
                  <a:tcPr/>
                </a:tc>
                <a:extLst>
                  <a:ext uri="{0D108BD9-81ED-4DB2-BD59-A6C34878D82A}">
                    <a16:rowId xmlns:a16="http://schemas.microsoft.com/office/drawing/2014/main" val="1042771169"/>
                  </a:ext>
                </a:extLst>
              </a:tr>
              <a:tr h="369824">
                <a:tc>
                  <a:txBody>
                    <a:bodyPr/>
                    <a:lstStyle/>
                    <a:p>
                      <a:r>
                        <a:rPr lang="en-GB" dirty="0"/>
                        <a:t>Finland </a:t>
                      </a:r>
                    </a:p>
                  </a:txBody>
                  <a:tcPr/>
                </a:tc>
                <a:tc>
                  <a:txBody>
                    <a:bodyPr/>
                    <a:lstStyle/>
                    <a:p>
                      <a:r>
                        <a:rPr lang="en-GB" dirty="0"/>
                        <a:t>239</a:t>
                      </a:r>
                    </a:p>
                  </a:txBody>
                  <a:tcPr/>
                </a:tc>
                <a:extLst>
                  <a:ext uri="{0D108BD9-81ED-4DB2-BD59-A6C34878D82A}">
                    <a16:rowId xmlns:a16="http://schemas.microsoft.com/office/drawing/2014/main" val="305272227"/>
                  </a:ext>
                </a:extLst>
              </a:tr>
              <a:tr h="369824">
                <a:tc>
                  <a:txBody>
                    <a:bodyPr/>
                    <a:lstStyle/>
                    <a:p>
                      <a:r>
                        <a:rPr lang="en-GB" dirty="0"/>
                        <a:t>Iceland</a:t>
                      </a:r>
                    </a:p>
                  </a:txBody>
                  <a:tcPr/>
                </a:tc>
                <a:tc>
                  <a:txBody>
                    <a:bodyPr/>
                    <a:lstStyle/>
                    <a:p>
                      <a:r>
                        <a:rPr lang="en-GB" dirty="0"/>
                        <a:t>237.3</a:t>
                      </a:r>
                    </a:p>
                  </a:txBody>
                  <a:tcPr/>
                </a:tc>
                <a:extLst>
                  <a:ext uri="{0D108BD9-81ED-4DB2-BD59-A6C34878D82A}">
                    <a16:rowId xmlns:a16="http://schemas.microsoft.com/office/drawing/2014/main" val="2776187223"/>
                  </a:ext>
                </a:extLst>
              </a:tr>
              <a:tr h="369824">
                <a:tc>
                  <a:txBody>
                    <a:bodyPr/>
                    <a:lstStyle/>
                    <a:p>
                      <a:r>
                        <a:rPr lang="en-GB" dirty="0"/>
                        <a:t>Spain </a:t>
                      </a:r>
                    </a:p>
                  </a:txBody>
                  <a:tcPr/>
                </a:tc>
                <a:tc>
                  <a:txBody>
                    <a:bodyPr/>
                    <a:lstStyle/>
                    <a:p>
                      <a:r>
                        <a:rPr lang="en-GB" dirty="0"/>
                        <a:t>235.3</a:t>
                      </a:r>
                    </a:p>
                  </a:txBody>
                  <a:tcPr/>
                </a:tc>
                <a:extLst>
                  <a:ext uri="{0D108BD9-81ED-4DB2-BD59-A6C34878D82A}">
                    <a16:rowId xmlns:a16="http://schemas.microsoft.com/office/drawing/2014/main" val="2184705813"/>
                  </a:ext>
                </a:extLst>
              </a:tr>
              <a:tr h="369824">
                <a:tc>
                  <a:txBody>
                    <a:bodyPr/>
                    <a:lstStyle/>
                    <a:p>
                      <a:r>
                        <a:rPr lang="en-GB" dirty="0"/>
                        <a:t>France</a:t>
                      </a:r>
                    </a:p>
                  </a:txBody>
                  <a:tcPr/>
                </a:tc>
                <a:tc>
                  <a:txBody>
                    <a:bodyPr/>
                    <a:lstStyle/>
                    <a:p>
                      <a:r>
                        <a:rPr lang="en-GB" dirty="0"/>
                        <a:t>233.5</a:t>
                      </a:r>
                    </a:p>
                  </a:txBody>
                  <a:tcPr/>
                </a:tc>
                <a:extLst>
                  <a:ext uri="{0D108BD9-81ED-4DB2-BD59-A6C34878D82A}">
                    <a16:rowId xmlns:a16="http://schemas.microsoft.com/office/drawing/2014/main" val="4245812624"/>
                  </a:ext>
                </a:extLst>
              </a:tr>
            </a:tbl>
          </a:graphicData>
        </a:graphic>
      </p:graphicFrame>
      <p:pic>
        <p:nvPicPr>
          <p:cNvPr id="5" name="Picture 4">
            <a:extLst>
              <a:ext uri="{FF2B5EF4-FFF2-40B4-BE49-F238E27FC236}">
                <a16:creationId xmlns:a16="http://schemas.microsoft.com/office/drawing/2014/main" id="{B6CC1407-7D13-4FED-8A8E-BA2FB13CB6E9}"/>
              </a:ext>
            </a:extLst>
          </p:cNvPr>
          <p:cNvPicPr>
            <a:picLocks noChangeAspect="1"/>
          </p:cNvPicPr>
          <p:nvPr/>
        </p:nvPicPr>
        <p:blipFill>
          <a:blip r:embed="rId2"/>
          <a:stretch>
            <a:fillRect/>
          </a:stretch>
        </p:blipFill>
        <p:spPr>
          <a:xfrm>
            <a:off x="9945757" y="5302971"/>
            <a:ext cx="1997501" cy="1346860"/>
          </a:xfrm>
          <a:prstGeom prst="rect">
            <a:avLst/>
          </a:prstGeom>
        </p:spPr>
      </p:pic>
    </p:spTree>
    <p:extLst>
      <p:ext uri="{BB962C8B-B14F-4D97-AF65-F5344CB8AC3E}">
        <p14:creationId xmlns:p14="http://schemas.microsoft.com/office/powerpoint/2010/main" val="23396268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5B26F-77F9-4295-AFB6-C9060D3D1063}"/>
              </a:ext>
            </a:extLst>
          </p:cNvPr>
          <p:cNvSpPr>
            <a:spLocks noGrp="1"/>
          </p:cNvSpPr>
          <p:nvPr>
            <p:ph type="title"/>
          </p:nvPr>
        </p:nvSpPr>
        <p:spPr/>
        <p:txBody>
          <a:bodyPr/>
          <a:lstStyle/>
          <a:p>
            <a:r>
              <a:rPr lang="en-GB" dirty="0"/>
              <a:t>Further practice</a:t>
            </a:r>
          </a:p>
        </p:txBody>
      </p:sp>
      <p:sp>
        <p:nvSpPr>
          <p:cNvPr id="3" name="Content Placeholder 2">
            <a:extLst>
              <a:ext uri="{FF2B5EF4-FFF2-40B4-BE49-F238E27FC236}">
                <a16:creationId xmlns:a16="http://schemas.microsoft.com/office/drawing/2014/main" id="{5253CA1A-3C84-48A8-B7A0-8F599940DE36}"/>
              </a:ext>
            </a:extLst>
          </p:cNvPr>
          <p:cNvSpPr>
            <a:spLocks noGrp="1"/>
          </p:cNvSpPr>
          <p:nvPr>
            <p:ph idx="1"/>
          </p:nvPr>
        </p:nvSpPr>
        <p:spPr>
          <a:xfrm>
            <a:off x="4763513" y="1861505"/>
            <a:ext cx="6067675" cy="2934248"/>
          </a:xfrm>
        </p:spPr>
        <p:txBody>
          <a:bodyPr>
            <a:normAutofit fontScale="40000" lnSpcReduction="20000"/>
          </a:bodyPr>
          <a:lstStyle/>
          <a:p>
            <a:pPr marL="0" indent="0">
              <a:lnSpc>
                <a:spcPct val="107000"/>
              </a:lnSpc>
              <a:spcAft>
                <a:spcPts val="800"/>
              </a:spcAft>
              <a:buNone/>
            </a:pPr>
            <a:endParaRPr lang="en-GB" sz="2400" dirty="0">
              <a:effectLst/>
              <a:latin typeface="Raleway" pitchFamily="2" charset="0"/>
              <a:ea typeface="Calibri" panose="020F0502020204030204" pitchFamily="34" charset="0"/>
              <a:cs typeface="Arial" panose="020B0604020202020204" pitchFamily="34" charset="0"/>
            </a:endParaRPr>
          </a:p>
          <a:p>
            <a:pPr>
              <a:lnSpc>
                <a:spcPct val="107000"/>
              </a:lnSpc>
              <a:spcAft>
                <a:spcPts val="800"/>
              </a:spcAft>
              <a:buFont typeface="Wingdings" panose="05000000000000000000" pitchFamily="2" charset="2"/>
              <a:buChar char="Ø"/>
            </a:pPr>
            <a:r>
              <a:rPr lang="en-GB" sz="6500" dirty="0">
                <a:effectLst/>
                <a:latin typeface="Raleway" pitchFamily="2" charset="0"/>
                <a:ea typeface="Calibri" panose="020F0502020204030204" pitchFamily="34" charset="0"/>
                <a:cs typeface="Arial" panose="020B0604020202020204" pitchFamily="34" charset="0"/>
              </a:rPr>
              <a:t>Find your own country on the table. </a:t>
            </a:r>
          </a:p>
          <a:p>
            <a:pPr>
              <a:lnSpc>
                <a:spcPct val="107000"/>
              </a:lnSpc>
              <a:spcAft>
                <a:spcPts val="800"/>
              </a:spcAft>
              <a:buFont typeface="Wingdings" panose="05000000000000000000" pitchFamily="2" charset="2"/>
              <a:buChar char="Ø"/>
            </a:pPr>
            <a:r>
              <a:rPr lang="en-GB" sz="6500" dirty="0">
                <a:latin typeface="Raleway" pitchFamily="2" charset="0"/>
                <a:ea typeface="Calibri" panose="020F0502020204030204" pitchFamily="34" charset="0"/>
                <a:cs typeface="Arial" panose="020B0604020202020204" pitchFamily="34" charset="0"/>
              </a:rPr>
              <a:t>What is the figure for </a:t>
            </a:r>
            <a:r>
              <a:rPr lang="en-GB" sz="6500" dirty="0">
                <a:effectLst/>
                <a:latin typeface="Raleway" pitchFamily="2" charset="0"/>
                <a:ea typeface="Calibri" panose="020F0502020204030204" pitchFamily="34" charset="0"/>
                <a:cs typeface="Arial" panose="020B0604020202020204" pitchFamily="34" charset="0"/>
              </a:rPr>
              <a:t>‘persons </a:t>
            </a:r>
            <a:r>
              <a:rPr lang="en-GB" sz="6500" dirty="0">
                <a:latin typeface="Raleway" pitchFamily="2" charset="0"/>
                <a:ea typeface="Calibri" panose="020F0502020204030204" pitchFamily="34" charset="0"/>
                <a:cs typeface="Arial" panose="020B0604020202020204" pitchFamily="34" charset="0"/>
              </a:rPr>
              <a:t>boosted per</a:t>
            </a:r>
            <a:r>
              <a:rPr lang="en-GB" sz="6500" dirty="0">
                <a:effectLst/>
                <a:latin typeface="Raleway" pitchFamily="2" charset="0"/>
                <a:ea typeface="Calibri" panose="020F0502020204030204" pitchFamily="34" charset="0"/>
                <a:cs typeface="Arial" panose="020B0604020202020204" pitchFamily="34" charset="0"/>
              </a:rPr>
              <a:t> 100 of the population’? </a:t>
            </a:r>
          </a:p>
          <a:p>
            <a:pPr>
              <a:lnSpc>
                <a:spcPct val="107000"/>
              </a:lnSpc>
              <a:spcAft>
                <a:spcPts val="800"/>
              </a:spcAft>
              <a:buFont typeface="Wingdings" panose="05000000000000000000" pitchFamily="2" charset="2"/>
              <a:buChar char="Ø"/>
            </a:pPr>
            <a:r>
              <a:rPr lang="en-GB" sz="6500" dirty="0">
                <a:latin typeface="Raleway" pitchFamily="2" charset="0"/>
                <a:ea typeface="Calibri" panose="020F0502020204030204" pitchFamily="34" charset="0"/>
                <a:cs typeface="Arial" panose="020B0604020202020204" pitchFamily="34" charset="0"/>
              </a:rPr>
              <a:t>Round to the nearest </a:t>
            </a:r>
            <a:r>
              <a:rPr lang="en-GB" sz="6500" b="1" dirty="0">
                <a:latin typeface="Raleway" pitchFamily="2" charset="0"/>
                <a:ea typeface="Calibri" panose="020F0502020204030204" pitchFamily="34" charset="0"/>
                <a:cs typeface="Arial" panose="020B0604020202020204" pitchFamily="34" charset="0"/>
              </a:rPr>
              <a:t>tenth</a:t>
            </a:r>
            <a:r>
              <a:rPr lang="en-GB" sz="6500" dirty="0">
                <a:latin typeface="Raleway" pitchFamily="2" charset="0"/>
                <a:ea typeface="Calibri" panose="020F0502020204030204" pitchFamily="34" charset="0"/>
                <a:cs typeface="Arial" panose="020B0604020202020204" pitchFamily="34" charset="0"/>
              </a:rPr>
              <a:t>. </a:t>
            </a:r>
            <a:endParaRPr lang="en-GB" sz="6500" dirty="0">
              <a:effectLst/>
              <a:latin typeface="Raleway" pitchFamily="2" charset="0"/>
              <a:ea typeface="Calibri" panose="020F0502020204030204" pitchFamily="34" charset="0"/>
              <a:cs typeface="Arial" panose="020B0604020202020204" pitchFamily="34" charset="0"/>
            </a:endParaRPr>
          </a:p>
          <a:p>
            <a:pPr marL="0" indent="0">
              <a:buNone/>
            </a:pPr>
            <a:endParaRPr lang="en-GB" dirty="0"/>
          </a:p>
        </p:txBody>
      </p:sp>
      <p:pic>
        <p:nvPicPr>
          <p:cNvPr id="4" name="Picture 3">
            <a:extLst>
              <a:ext uri="{FF2B5EF4-FFF2-40B4-BE49-F238E27FC236}">
                <a16:creationId xmlns:a16="http://schemas.microsoft.com/office/drawing/2014/main" id="{D0271E5F-0812-4EEE-AD1D-7A49A8AC2AD1}"/>
              </a:ext>
            </a:extLst>
          </p:cNvPr>
          <p:cNvPicPr>
            <a:picLocks noChangeAspect="1"/>
          </p:cNvPicPr>
          <p:nvPr/>
        </p:nvPicPr>
        <p:blipFill>
          <a:blip r:embed="rId3"/>
          <a:stretch>
            <a:fillRect/>
          </a:stretch>
        </p:blipFill>
        <p:spPr>
          <a:xfrm>
            <a:off x="9877286" y="5216831"/>
            <a:ext cx="1997501" cy="1346860"/>
          </a:xfrm>
          <a:prstGeom prst="rect">
            <a:avLst/>
          </a:prstGeom>
        </p:spPr>
      </p:pic>
      <p:pic>
        <p:nvPicPr>
          <p:cNvPr id="8" name="Picture 7" descr="Qr code&#10;&#10;Description automatically generated">
            <a:extLst>
              <a:ext uri="{FF2B5EF4-FFF2-40B4-BE49-F238E27FC236}">
                <a16:creationId xmlns:a16="http://schemas.microsoft.com/office/drawing/2014/main" id="{335536F5-2476-EE70-37F6-78AC4012B4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7672" y="1861505"/>
            <a:ext cx="3134989" cy="3134989"/>
          </a:xfrm>
          <a:prstGeom prst="rect">
            <a:avLst/>
          </a:prstGeom>
        </p:spPr>
      </p:pic>
    </p:spTree>
    <p:extLst>
      <p:ext uri="{BB962C8B-B14F-4D97-AF65-F5344CB8AC3E}">
        <p14:creationId xmlns:p14="http://schemas.microsoft.com/office/powerpoint/2010/main" val="24446037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3CB69-EC88-4FD3-A34C-0E9DFC3CD97B}"/>
              </a:ext>
            </a:extLst>
          </p:cNvPr>
          <p:cNvSpPr>
            <a:spLocks noGrp="1"/>
          </p:cNvSpPr>
          <p:nvPr>
            <p:ph type="title"/>
          </p:nvPr>
        </p:nvSpPr>
        <p:spPr/>
        <p:txBody>
          <a:bodyPr/>
          <a:lstStyle/>
          <a:p>
            <a:r>
              <a:rPr lang="en-GB" dirty="0"/>
              <a:t>Covid death rates</a:t>
            </a:r>
          </a:p>
        </p:txBody>
      </p:sp>
      <p:sp>
        <p:nvSpPr>
          <p:cNvPr id="3" name="Content Placeholder 2">
            <a:extLst>
              <a:ext uri="{FF2B5EF4-FFF2-40B4-BE49-F238E27FC236}">
                <a16:creationId xmlns:a16="http://schemas.microsoft.com/office/drawing/2014/main" id="{B2299897-9C30-4789-9261-0A3E1F7CC63E}"/>
              </a:ext>
            </a:extLst>
          </p:cNvPr>
          <p:cNvSpPr>
            <a:spLocks noGrp="1"/>
          </p:cNvSpPr>
          <p:nvPr>
            <p:ph idx="1"/>
          </p:nvPr>
        </p:nvSpPr>
        <p:spPr/>
        <p:txBody>
          <a:bodyPr/>
          <a:lstStyle/>
          <a:p>
            <a:pPr marL="0" indent="0">
              <a:buNone/>
            </a:pPr>
            <a:r>
              <a:rPr lang="en-GB" sz="2600" dirty="0"/>
              <a:t>Here are two lists of the top 5 countries by covid deaths. Why do you think they are different?</a:t>
            </a:r>
            <a:r>
              <a:rPr lang="en-GB" sz="2600" dirty="0">
                <a:solidFill>
                  <a:schemeClr val="accent6"/>
                </a:solidFill>
                <a:latin typeface="Raleway" pitchFamily="2" charset="0"/>
              </a:rPr>
              <a:t> </a:t>
            </a:r>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graphicFrame>
        <p:nvGraphicFramePr>
          <p:cNvPr id="4" name="Table 4">
            <a:extLst>
              <a:ext uri="{FF2B5EF4-FFF2-40B4-BE49-F238E27FC236}">
                <a16:creationId xmlns:a16="http://schemas.microsoft.com/office/drawing/2014/main" id="{D7F1B388-000D-45CE-833B-6D216AD2E229}"/>
              </a:ext>
            </a:extLst>
          </p:cNvPr>
          <p:cNvGraphicFramePr>
            <a:graphicFrameLocks noGrp="1"/>
          </p:cNvGraphicFramePr>
          <p:nvPr>
            <p:extLst>
              <p:ext uri="{D42A27DB-BD31-4B8C-83A1-F6EECF244321}">
                <p14:modId xmlns:p14="http://schemas.microsoft.com/office/powerpoint/2010/main" val="2817800224"/>
              </p:ext>
            </p:extLst>
          </p:nvPr>
        </p:nvGraphicFramePr>
        <p:xfrm>
          <a:off x="1495054" y="3202423"/>
          <a:ext cx="8128000" cy="2743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714877198"/>
                    </a:ext>
                  </a:extLst>
                </a:gridCol>
                <a:gridCol w="4064000">
                  <a:extLst>
                    <a:ext uri="{9D8B030D-6E8A-4147-A177-3AD203B41FA5}">
                      <a16:colId xmlns:a16="http://schemas.microsoft.com/office/drawing/2014/main" val="3578971353"/>
                    </a:ext>
                  </a:extLst>
                </a:gridCol>
              </a:tblGrid>
              <a:tr h="370840">
                <a:tc>
                  <a:txBody>
                    <a:bodyPr/>
                    <a:lstStyle/>
                    <a:p>
                      <a:pPr algn="ctr"/>
                      <a:r>
                        <a:rPr lang="en-GB" sz="2400" dirty="0"/>
                        <a:t>List 1</a:t>
                      </a:r>
                    </a:p>
                  </a:txBody>
                  <a:tcPr/>
                </a:tc>
                <a:tc>
                  <a:txBody>
                    <a:bodyPr/>
                    <a:lstStyle/>
                    <a:p>
                      <a:pPr algn="ctr"/>
                      <a:r>
                        <a:rPr lang="en-GB" sz="2400" dirty="0"/>
                        <a:t>List 2</a:t>
                      </a:r>
                    </a:p>
                  </a:txBody>
                  <a:tcPr/>
                </a:tc>
                <a:extLst>
                  <a:ext uri="{0D108BD9-81ED-4DB2-BD59-A6C34878D82A}">
                    <a16:rowId xmlns:a16="http://schemas.microsoft.com/office/drawing/2014/main" val="25241274"/>
                  </a:ext>
                </a:extLst>
              </a:tr>
              <a:tr h="370840">
                <a:tc>
                  <a:txBody>
                    <a:bodyPr/>
                    <a:lstStyle/>
                    <a:p>
                      <a:r>
                        <a:rPr lang="en-GB" sz="2400" dirty="0"/>
                        <a:t>1. USA</a:t>
                      </a:r>
                    </a:p>
                  </a:txBody>
                  <a:tcPr/>
                </a:tc>
                <a:tc>
                  <a:txBody>
                    <a:bodyPr/>
                    <a:lstStyle/>
                    <a:p>
                      <a:r>
                        <a:rPr lang="en-GB" sz="2400" dirty="0"/>
                        <a:t>1. Peru</a:t>
                      </a:r>
                    </a:p>
                  </a:txBody>
                  <a:tcPr/>
                </a:tc>
                <a:extLst>
                  <a:ext uri="{0D108BD9-81ED-4DB2-BD59-A6C34878D82A}">
                    <a16:rowId xmlns:a16="http://schemas.microsoft.com/office/drawing/2014/main" val="3625620427"/>
                  </a:ext>
                </a:extLst>
              </a:tr>
              <a:tr h="370840">
                <a:tc>
                  <a:txBody>
                    <a:bodyPr/>
                    <a:lstStyle/>
                    <a:p>
                      <a:r>
                        <a:rPr lang="en-GB" sz="2400" dirty="0"/>
                        <a:t>2. Brazil</a:t>
                      </a:r>
                    </a:p>
                  </a:txBody>
                  <a:tcPr/>
                </a:tc>
                <a:tc>
                  <a:txBody>
                    <a:bodyPr/>
                    <a:lstStyle/>
                    <a:p>
                      <a:r>
                        <a:rPr lang="en-GB" sz="2400" dirty="0"/>
                        <a:t>2. Bulgaria</a:t>
                      </a:r>
                    </a:p>
                  </a:txBody>
                  <a:tcPr/>
                </a:tc>
                <a:extLst>
                  <a:ext uri="{0D108BD9-81ED-4DB2-BD59-A6C34878D82A}">
                    <a16:rowId xmlns:a16="http://schemas.microsoft.com/office/drawing/2014/main" val="2771492175"/>
                  </a:ext>
                </a:extLst>
              </a:tr>
              <a:tr h="370840">
                <a:tc>
                  <a:txBody>
                    <a:bodyPr/>
                    <a:lstStyle/>
                    <a:p>
                      <a:r>
                        <a:rPr lang="en-GB" sz="2400" dirty="0"/>
                        <a:t>3. India</a:t>
                      </a:r>
                    </a:p>
                  </a:txBody>
                  <a:tcPr/>
                </a:tc>
                <a:tc>
                  <a:txBody>
                    <a:bodyPr/>
                    <a:lstStyle/>
                    <a:p>
                      <a:r>
                        <a:rPr lang="en-GB" sz="2400" dirty="0"/>
                        <a:t>3. Hungary</a:t>
                      </a:r>
                    </a:p>
                  </a:txBody>
                  <a:tcPr/>
                </a:tc>
                <a:extLst>
                  <a:ext uri="{0D108BD9-81ED-4DB2-BD59-A6C34878D82A}">
                    <a16:rowId xmlns:a16="http://schemas.microsoft.com/office/drawing/2014/main" val="3800962879"/>
                  </a:ext>
                </a:extLst>
              </a:tr>
              <a:tr h="370840">
                <a:tc>
                  <a:txBody>
                    <a:bodyPr/>
                    <a:lstStyle/>
                    <a:p>
                      <a:r>
                        <a:rPr lang="en-GB" sz="2400" dirty="0"/>
                        <a:t>4. Russia</a:t>
                      </a:r>
                    </a:p>
                  </a:txBody>
                  <a:tcPr/>
                </a:tc>
                <a:tc>
                  <a:txBody>
                    <a:bodyPr/>
                    <a:lstStyle/>
                    <a:p>
                      <a:r>
                        <a:rPr lang="en-GB" sz="2400" dirty="0"/>
                        <a:t>4. Bosnia and Herzegovina</a:t>
                      </a:r>
                    </a:p>
                  </a:txBody>
                  <a:tcPr/>
                </a:tc>
                <a:extLst>
                  <a:ext uri="{0D108BD9-81ED-4DB2-BD59-A6C34878D82A}">
                    <a16:rowId xmlns:a16="http://schemas.microsoft.com/office/drawing/2014/main" val="4221794870"/>
                  </a:ext>
                </a:extLst>
              </a:tr>
              <a:tr h="370840">
                <a:tc>
                  <a:txBody>
                    <a:bodyPr/>
                    <a:lstStyle/>
                    <a:p>
                      <a:r>
                        <a:rPr lang="en-GB" sz="2400" dirty="0"/>
                        <a:t>5. Mexico</a:t>
                      </a:r>
                    </a:p>
                  </a:txBody>
                  <a:tcPr/>
                </a:tc>
                <a:tc>
                  <a:txBody>
                    <a:bodyPr/>
                    <a:lstStyle/>
                    <a:p>
                      <a:r>
                        <a:rPr lang="en-GB" sz="2400" dirty="0"/>
                        <a:t>5. North Macedonia</a:t>
                      </a:r>
                    </a:p>
                  </a:txBody>
                  <a:tcPr/>
                </a:tc>
                <a:extLst>
                  <a:ext uri="{0D108BD9-81ED-4DB2-BD59-A6C34878D82A}">
                    <a16:rowId xmlns:a16="http://schemas.microsoft.com/office/drawing/2014/main" val="2779094798"/>
                  </a:ext>
                </a:extLst>
              </a:tr>
            </a:tbl>
          </a:graphicData>
        </a:graphic>
      </p:graphicFrame>
    </p:spTree>
    <p:extLst>
      <p:ext uri="{BB962C8B-B14F-4D97-AF65-F5344CB8AC3E}">
        <p14:creationId xmlns:p14="http://schemas.microsoft.com/office/powerpoint/2010/main" val="2251017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3F4EC-BBF3-433E-81FC-62846F6C81BF}"/>
              </a:ext>
            </a:extLst>
          </p:cNvPr>
          <p:cNvSpPr>
            <a:spLocks noGrp="1"/>
          </p:cNvSpPr>
          <p:nvPr>
            <p:ph type="title"/>
          </p:nvPr>
        </p:nvSpPr>
        <p:spPr>
          <a:xfrm>
            <a:off x="999634" y="732518"/>
            <a:ext cx="10515600" cy="1325563"/>
          </a:xfrm>
        </p:spPr>
        <p:txBody>
          <a:bodyPr/>
          <a:lstStyle/>
          <a:p>
            <a:r>
              <a:rPr lang="en-GB" dirty="0"/>
              <a:t>Absolute v. proportional numbers </a:t>
            </a:r>
          </a:p>
        </p:txBody>
      </p:sp>
      <p:graphicFrame>
        <p:nvGraphicFramePr>
          <p:cNvPr id="6" name="Table 4">
            <a:extLst>
              <a:ext uri="{FF2B5EF4-FFF2-40B4-BE49-F238E27FC236}">
                <a16:creationId xmlns:a16="http://schemas.microsoft.com/office/drawing/2014/main" id="{33C8EB66-2C6F-0357-5AB7-24D37DC0F49F}"/>
              </a:ext>
            </a:extLst>
          </p:cNvPr>
          <p:cNvGraphicFramePr>
            <a:graphicFrameLocks noGrp="1"/>
          </p:cNvGraphicFramePr>
          <p:nvPr>
            <p:extLst>
              <p:ext uri="{D42A27DB-BD31-4B8C-83A1-F6EECF244321}">
                <p14:modId xmlns:p14="http://schemas.microsoft.com/office/powerpoint/2010/main" val="1814008650"/>
              </p:ext>
            </p:extLst>
          </p:nvPr>
        </p:nvGraphicFramePr>
        <p:xfrm>
          <a:off x="1068957" y="2260429"/>
          <a:ext cx="10054086" cy="3349970"/>
        </p:xfrm>
        <a:graphic>
          <a:graphicData uri="http://schemas.openxmlformats.org/drawingml/2006/table">
            <a:tbl>
              <a:tblPr firstRow="1" bandRow="1">
                <a:tableStyleId>{5C22544A-7EE6-4342-B048-85BDC9FD1C3A}</a:tableStyleId>
              </a:tblPr>
              <a:tblGrid>
                <a:gridCol w="1952931">
                  <a:extLst>
                    <a:ext uri="{9D8B030D-6E8A-4147-A177-3AD203B41FA5}">
                      <a16:colId xmlns:a16="http://schemas.microsoft.com/office/drawing/2014/main" val="2714877198"/>
                    </a:ext>
                  </a:extLst>
                </a:gridCol>
                <a:gridCol w="2125621">
                  <a:extLst>
                    <a:ext uri="{9D8B030D-6E8A-4147-A177-3AD203B41FA5}">
                      <a16:colId xmlns:a16="http://schemas.microsoft.com/office/drawing/2014/main" val="2232531867"/>
                    </a:ext>
                  </a:extLst>
                </a:gridCol>
                <a:gridCol w="3454325">
                  <a:extLst>
                    <a:ext uri="{9D8B030D-6E8A-4147-A177-3AD203B41FA5}">
                      <a16:colId xmlns:a16="http://schemas.microsoft.com/office/drawing/2014/main" val="912556455"/>
                    </a:ext>
                  </a:extLst>
                </a:gridCol>
                <a:gridCol w="2521209">
                  <a:extLst>
                    <a:ext uri="{9D8B030D-6E8A-4147-A177-3AD203B41FA5}">
                      <a16:colId xmlns:a16="http://schemas.microsoft.com/office/drawing/2014/main" val="2504666374"/>
                    </a:ext>
                  </a:extLst>
                </a:gridCol>
              </a:tblGrid>
              <a:tr h="505402">
                <a:tc>
                  <a:txBody>
                    <a:bodyPr/>
                    <a:lstStyle/>
                    <a:p>
                      <a:pPr algn="l"/>
                      <a:r>
                        <a:rPr lang="en-GB" sz="2400" dirty="0"/>
                        <a:t>LIST 1</a:t>
                      </a:r>
                    </a:p>
                  </a:txBody>
                  <a:tcPr/>
                </a:tc>
                <a:tc>
                  <a:txBody>
                    <a:bodyPr/>
                    <a:lstStyle/>
                    <a:p>
                      <a:pPr algn="l"/>
                      <a:r>
                        <a:rPr lang="en-GB" sz="2400" dirty="0"/>
                        <a:t>Total </a:t>
                      </a:r>
                    </a:p>
                    <a:p>
                      <a:pPr algn="l"/>
                      <a:r>
                        <a:rPr lang="en-GB" sz="2400" dirty="0"/>
                        <a:t>deaths</a:t>
                      </a:r>
                    </a:p>
                  </a:txBody>
                  <a:tcPr/>
                </a:tc>
                <a:tc>
                  <a:txBody>
                    <a:bodyPr/>
                    <a:lstStyle/>
                    <a:p>
                      <a:pPr algn="l"/>
                      <a:r>
                        <a:rPr lang="en-GB" sz="2400" dirty="0"/>
                        <a:t>LIST 2</a:t>
                      </a:r>
                    </a:p>
                  </a:txBody>
                  <a:tcPr/>
                </a:tc>
                <a:tc>
                  <a:txBody>
                    <a:bodyPr/>
                    <a:lstStyle/>
                    <a:p>
                      <a:pPr algn="l"/>
                      <a:r>
                        <a:rPr lang="en-GB" sz="2400" dirty="0"/>
                        <a:t>Deaths per 1million </a:t>
                      </a:r>
                    </a:p>
                  </a:txBody>
                  <a:tcPr/>
                </a:tc>
                <a:extLst>
                  <a:ext uri="{0D108BD9-81ED-4DB2-BD59-A6C34878D82A}">
                    <a16:rowId xmlns:a16="http://schemas.microsoft.com/office/drawing/2014/main" val="25241274"/>
                  </a:ext>
                </a:extLst>
              </a:tr>
              <a:tr h="505402">
                <a:tc>
                  <a:txBody>
                    <a:bodyPr/>
                    <a:lstStyle/>
                    <a:p>
                      <a:pPr algn="l"/>
                      <a:r>
                        <a:rPr lang="en-GB" sz="2400" dirty="0"/>
                        <a:t>1. USA</a:t>
                      </a:r>
                    </a:p>
                  </a:txBody>
                  <a:tcPr/>
                </a:tc>
                <a:tc>
                  <a:txBody>
                    <a:bodyPr/>
                    <a:lstStyle/>
                    <a:p>
                      <a:pPr algn="l"/>
                      <a:r>
                        <a:rPr lang="en-GB" sz="2400" dirty="0"/>
                        <a:t>1,132,132</a:t>
                      </a:r>
                    </a:p>
                  </a:txBody>
                  <a:tcPr/>
                </a:tc>
                <a:tc>
                  <a:txBody>
                    <a:bodyPr/>
                    <a:lstStyle/>
                    <a:p>
                      <a:pPr algn="l"/>
                      <a:r>
                        <a:rPr lang="en-GB" sz="2400" dirty="0"/>
                        <a:t>1. Peru</a:t>
                      </a:r>
                    </a:p>
                  </a:txBody>
                  <a:tcPr/>
                </a:tc>
                <a:tc>
                  <a:txBody>
                    <a:bodyPr/>
                    <a:lstStyle/>
                    <a:p>
                      <a:pPr algn="l"/>
                      <a:r>
                        <a:rPr lang="en-GB" sz="2400" dirty="0"/>
                        <a:t>6,493</a:t>
                      </a:r>
                    </a:p>
                  </a:txBody>
                  <a:tcPr/>
                </a:tc>
                <a:extLst>
                  <a:ext uri="{0D108BD9-81ED-4DB2-BD59-A6C34878D82A}">
                    <a16:rowId xmlns:a16="http://schemas.microsoft.com/office/drawing/2014/main" val="3625620427"/>
                  </a:ext>
                </a:extLst>
              </a:tr>
              <a:tr h="505402">
                <a:tc>
                  <a:txBody>
                    <a:bodyPr/>
                    <a:lstStyle/>
                    <a:p>
                      <a:pPr algn="l"/>
                      <a:r>
                        <a:rPr lang="en-GB" sz="2400" dirty="0"/>
                        <a:t>2. Brazil</a:t>
                      </a:r>
                    </a:p>
                  </a:txBody>
                  <a:tcPr/>
                </a:tc>
                <a:tc>
                  <a:txBody>
                    <a:bodyPr/>
                    <a:lstStyle/>
                    <a:p>
                      <a:pPr algn="l"/>
                      <a:r>
                        <a:rPr lang="en-GB" sz="2400" dirty="0"/>
                        <a:t>696,731</a:t>
                      </a:r>
                    </a:p>
                  </a:txBody>
                  <a:tcPr/>
                </a:tc>
                <a:tc>
                  <a:txBody>
                    <a:bodyPr/>
                    <a:lstStyle/>
                    <a:p>
                      <a:pPr algn="l"/>
                      <a:r>
                        <a:rPr lang="en-GB" sz="2400" dirty="0"/>
                        <a:t>2. Bulgaria</a:t>
                      </a:r>
                    </a:p>
                  </a:txBody>
                  <a:tcPr/>
                </a:tc>
                <a:tc>
                  <a:txBody>
                    <a:bodyPr/>
                    <a:lstStyle/>
                    <a:p>
                      <a:pPr algn="l"/>
                      <a:r>
                        <a:rPr lang="en-GB" sz="2400" dirty="0"/>
                        <a:t>5,577</a:t>
                      </a:r>
                    </a:p>
                  </a:txBody>
                  <a:tcPr/>
                </a:tc>
                <a:extLst>
                  <a:ext uri="{0D108BD9-81ED-4DB2-BD59-A6C34878D82A}">
                    <a16:rowId xmlns:a16="http://schemas.microsoft.com/office/drawing/2014/main" val="2771492175"/>
                  </a:ext>
                </a:extLst>
              </a:tr>
              <a:tr h="505402">
                <a:tc>
                  <a:txBody>
                    <a:bodyPr/>
                    <a:lstStyle/>
                    <a:p>
                      <a:pPr algn="l"/>
                      <a:r>
                        <a:rPr lang="en-GB" sz="2400" dirty="0"/>
                        <a:t>3. India</a:t>
                      </a:r>
                    </a:p>
                  </a:txBody>
                  <a:tcPr/>
                </a:tc>
                <a:tc>
                  <a:txBody>
                    <a:bodyPr/>
                    <a:lstStyle/>
                    <a:p>
                      <a:pPr algn="l"/>
                      <a:r>
                        <a:rPr lang="en-GB" sz="2400" dirty="0"/>
                        <a:t>530,739</a:t>
                      </a:r>
                    </a:p>
                  </a:txBody>
                  <a:tcPr/>
                </a:tc>
                <a:tc>
                  <a:txBody>
                    <a:bodyPr/>
                    <a:lstStyle/>
                    <a:p>
                      <a:pPr algn="l"/>
                      <a:r>
                        <a:rPr lang="en-GB" sz="2400" dirty="0"/>
                        <a:t>3. Hungary</a:t>
                      </a:r>
                    </a:p>
                  </a:txBody>
                  <a:tcPr/>
                </a:tc>
                <a:tc>
                  <a:txBody>
                    <a:bodyPr/>
                    <a:lstStyle/>
                    <a:p>
                      <a:pPr algn="l"/>
                      <a:r>
                        <a:rPr lang="en-GB" sz="2400" dirty="0"/>
                        <a:t>5,065</a:t>
                      </a:r>
                    </a:p>
                  </a:txBody>
                  <a:tcPr/>
                </a:tc>
                <a:extLst>
                  <a:ext uri="{0D108BD9-81ED-4DB2-BD59-A6C34878D82A}">
                    <a16:rowId xmlns:a16="http://schemas.microsoft.com/office/drawing/2014/main" val="3800962879"/>
                  </a:ext>
                </a:extLst>
              </a:tr>
              <a:tr h="505402">
                <a:tc>
                  <a:txBody>
                    <a:bodyPr/>
                    <a:lstStyle/>
                    <a:p>
                      <a:pPr algn="l"/>
                      <a:r>
                        <a:rPr lang="en-GB" sz="2400" dirty="0"/>
                        <a:t>4. Russia</a:t>
                      </a:r>
                    </a:p>
                  </a:txBody>
                  <a:tcPr/>
                </a:tc>
                <a:tc>
                  <a:txBody>
                    <a:bodyPr/>
                    <a:lstStyle/>
                    <a:p>
                      <a:pPr algn="l"/>
                      <a:r>
                        <a:rPr lang="en-GB" sz="2400" dirty="0"/>
                        <a:t>394,902</a:t>
                      </a:r>
                    </a:p>
                  </a:txBody>
                  <a:tcPr/>
                </a:tc>
                <a:tc>
                  <a:txBody>
                    <a:bodyPr/>
                    <a:lstStyle/>
                    <a:p>
                      <a:pPr algn="l"/>
                      <a:r>
                        <a:rPr lang="en-GB" sz="2400" dirty="0"/>
                        <a:t>4. Bosnia and Herzegovina</a:t>
                      </a:r>
                    </a:p>
                  </a:txBody>
                  <a:tcPr/>
                </a:tc>
                <a:tc>
                  <a:txBody>
                    <a:bodyPr/>
                    <a:lstStyle/>
                    <a:p>
                      <a:pPr algn="l"/>
                      <a:r>
                        <a:rPr lang="en-GB" sz="2400" dirty="0"/>
                        <a:t>5,001</a:t>
                      </a:r>
                    </a:p>
                  </a:txBody>
                  <a:tcPr/>
                </a:tc>
                <a:extLst>
                  <a:ext uri="{0D108BD9-81ED-4DB2-BD59-A6C34878D82A}">
                    <a16:rowId xmlns:a16="http://schemas.microsoft.com/office/drawing/2014/main" val="4221794870"/>
                  </a:ext>
                </a:extLst>
              </a:tr>
              <a:tr h="505402">
                <a:tc>
                  <a:txBody>
                    <a:bodyPr/>
                    <a:lstStyle/>
                    <a:p>
                      <a:pPr algn="l"/>
                      <a:r>
                        <a:rPr lang="en-GB" sz="2400" dirty="0"/>
                        <a:t>5. Mexico</a:t>
                      </a:r>
                    </a:p>
                  </a:txBody>
                  <a:tcPr/>
                </a:tc>
                <a:tc>
                  <a:txBody>
                    <a:bodyPr/>
                    <a:lstStyle/>
                    <a:p>
                      <a:pPr algn="l"/>
                      <a:r>
                        <a:rPr lang="en-GB" sz="2400" dirty="0"/>
                        <a:t>332,026</a:t>
                      </a:r>
                    </a:p>
                  </a:txBody>
                  <a:tcPr/>
                </a:tc>
                <a:tc>
                  <a:txBody>
                    <a:bodyPr/>
                    <a:lstStyle/>
                    <a:p>
                      <a:pPr algn="l"/>
                      <a:r>
                        <a:rPr lang="en-GB" sz="2400" dirty="0"/>
                        <a:t>5. North Macedonia</a:t>
                      </a:r>
                    </a:p>
                  </a:txBody>
                  <a:tcPr/>
                </a:tc>
                <a:tc>
                  <a:txBody>
                    <a:bodyPr/>
                    <a:lstStyle/>
                    <a:p>
                      <a:pPr algn="l"/>
                      <a:r>
                        <a:rPr lang="en-GB" sz="2400" dirty="0"/>
                        <a:t>4,631</a:t>
                      </a:r>
                    </a:p>
                  </a:txBody>
                  <a:tcPr/>
                </a:tc>
                <a:extLst>
                  <a:ext uri="{0D108BD9-81ED-4DB2-BD59-A6C34878D82A}">
                    <a16:rowId xmlns:a16="http://schemas.microsoft.com/office/drawing/2014/main" val="2779094798"/>
                  </a:ext>
                </a:extLst>
              </a:tr>
            </a:tbl>
          </a:graphicData>
        </a:graphic>
      </p:graphicFrame>
      <p:pic>
        <p:nvPicPr>
          <p:cNvPr id="9" name="Picture 8">
            <a:extLst>
              <a:ext uri="{FF2B5EF4-FFF2-40B4-BE49-F238E27FC236}">
                <a16:creationId xmlns:a16="http://schemas.microsoft.com/office/drawing/2014/main" id="{0D3EC1FB-010D-4B84-8EAE-2AA2574423DA}"/>
              </a:ext>
            </a:extLst>
          </p:cNvPr>
          <p:cNvPicPr>
            <a:picLocks noChangeAspect="1"/>
          </p:cNvPicPr>
          <p:nvPr/>
        </p:nvPicPr>
        <p:blipFill>
          <a:blip r:embed="rId3"/>
          <a:stretch>
            <a:fillRect/>
          </a:stretch>
        </p:blipFill>
        <p:spPr>
          <a:xfrm>
            <a:off x="9936921" y="5289719"/>
            <a:ext cx="1997501" cy="1346860"/>
          </a:xfrm>
          <a:prstGeom prst="rect">
            <a:avLst/>
          </a:prstGeom>
        </p:spPr>
      </p:pic>
    </p:spTree>
    <p:extLst>
      <p:ext uri="{BB962C8B-B14F-4D97-AF65-F5344CB8AC3E}">
        <p14:creationId xmlns:p14="http://schemas.microsoft.com/office/powerpoint/2010/main" val="16588551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56332-0FD3-4447-9299-7BC5D2E5BE20}"/>
              </a:ext>
            </a:extLst>
          </p:cNvPr>
          <p:cNvSpPr>
            <a:spLocks noGrp="1"/>
          </p:cNvSpPr>
          <p:nvPr>
            <p:ph type="title"/>
          </p:nvPr>
        </p:nvSpPr>
        <p:spPr/>
        <p:txBody>
          <a:bodyPr/>
          <a:lstStyle/>
          <a:p>
            <a:r>
              <a:rPr lang="en-GB" dirty="0"/>
              <a:t>Differences in presenting data</a:t>
            </a:r>
          </a:p>
        </p:txBody>
      </p:sp>
      <p:sp>
        <p:nvSpPr>
          <p:cNvPr id="3" name="Content Placeholder 2">
            <a:extLst>
              <a:ext uri="{FF2B5EF4-FFF2-40B4-BE49-F238E27FC236}">
                <a16:creationId xmlns:a16="http://schemas.microsoft.com/office/drawing/2014/main" id="{1B6A52D2-D5E1-4737-AB0A-3DDC6C26BB89}"/>
              </a:ext>
            </a:extLst>
          </p:cNvPr>
          <p:cNvSpPr>
            <a:spLocks noGrp="1"/>
          </p:cNvSpPr>
          <p:nvPr>
            <p:ph idx="1"/>
          </p:nvPr>
        </p:nvSpPr>
        <p:spPr>
          <a:xfrm>
            <a:off x="838200" y="1958146"/>
            <a:ext cx="10515600" cy="4351338"/>
          </a:xfrm>
        </p:spPr>
        <p:txBody>
          <a:bodyPr>
            <a:normAutofit/>
          </a:bodyPr>
          <a:lstStyle/>
          <a:p>
            <a:pPr marL="0" indent="0">
              <a:buNone/>
            </a:pPr>
            <a:r>
              <a:rPr lang="en-GB" sz="2600" dirty="0"/>
              <a:t>The first list presents an </a:t>
            </a:r>
            <a:r>
              <a:rPr lang="en-GB" sz="2600" b="1" dirty="0"/>
              <a:t>absolute</a:t>
            </a:r>
            <a:r>
              <a:rPr lang="en-GB" sz="2600" dirty="0"/>
              <a:t> total of covid deaths whereas the second list provides the total number of deaths as a </a:t>
            </a:r>
            <a:r>
              <a:rPr lang="en-GB" sz="2600" b="1" dirty="0"/>
              <a:t>proportion</a:t>
            </a:r>
            <a:r>
              <a:rPr lang="en-GB" sz="2600" dirty="0"/>
              <a:t> of the population. </a:t>
            </a:r>
          </a:p>
          <a:p>
            <a:pPr marL="0" indent="0">
              <a:buNone/>
            </a:pPr>
            <a:endParaRPr lang="en-GB" sz="2600" dirty="0"/>
          </a:p>
          <a:p>
            <a:pPr lvl="1">
              <a:buFont typeface="Wingdings" panose="05000000000000000000" pitchFamily="2" charset="2"/>
              <a:buChar char="Ø"/>
            </a:pPr>
            <a:r>
              <a:rPr lang="en-GB" sz="2600" dirty="0"/>
              <a:t>What reasons can you think of for presenting data in different ways?	</a:t>
            </a:r>
          </a:p>
          <a:p>
            <a:pPr marL="0" indent="0">
              <a:buNone/>
            </a:pPr>
            <a:endParaRPr lang="en-GB" sz="2600" dirty="0"/>
          </a:p>
          <a:p>
            <a:pPr lvl="1">
              <a:buFont typeface="Wingdings" panose="05000000000000000000" pitchFamily="2" charset="2"/>
              <a:buChar char="Ø"/>
            </a:pPr>
            <a:r>
              <a:rPr lang="en-GB" sz="2600" dirty="0"/>
              <a:t>How are ‘deaths per million’ calculated? </a:t>
            </a:r>
          </a:p>
          <a:p>
            <a:pPr marL="0" indent="0">
              <a:buNone/>
            </a:pPr>
            <a:endParaRPr lang="en-GB" sz="2400" dirty="0"/>
          </a:p>
        </p:txBody>
      </p:sp>
      <p:pic>
        <p:nvPicPr>
          <p:cNvPr id="4" name="Picture 3">
            <a:extLst>
              <a:ext uri="{FF2B5EF4-FFF2-40B4-BE49-F238E27FC236}">
                <a16:creationId xmlns:a16="http://schemas.microsoft.com/office/drawing/2014/main" id="{6EA95E26-4E71-47DC-8143-12CC24B59E46}"/>
              </a:ext>
            </a:extLst>
          </p:cNvPr>
          <p:cNvPicPr>
            <a:picLocks noChangeAspect="1"/>
          </p:cNvPicPr>
          <p:nvPr/>
        </p:nvPicPr>
        <p:blipFill>
          <a:blip r:embed="rId3"/>
          <a:stretch>
            <a:fillRect/>
          </a:stretch>
        </p:blipFill>
        <p:spPr>
          <a:xfrm>
            <a:off x="9864035" y="5216831"/>
            <a:ext cx="1997501" cy="1346860"/>
          </a:xfrm>
          <a:prstGeom prst="rect">
            <a:avLst/>
          </a:prstGeom>
        </p:spPr>
      </p:pic>
    </p:spTree>
    <p:extLst>
      <p:ext uri="{BB962C8B-B14F-4D97-AF65-F5344CB8AC3E}">
        <p14:creationId xmlns:p14="http://schemas.microsoft.com/office/powerpoint/2010/main" val="28274642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0F1D2-69A6-40CB-8342-5B8E439C17B7}"/>
              </a:ext>
            </a:extLst>
          </p:cNvPr>
          <p:cNvSpPr>
            <a:spLocks noGrp="1"/>
          </p:cNvSpPr>
          <p:nvPr>
            <p:ph type="title"/>
          </p:nvPr>
        </p:nvSpPr>
        <p:spPr/>
        <p:txBody>
          <a:bodyPr/>
          <a:lstStyle/>
          <a:p>
            <a:r>
              <a:rPr lang="en-GB" dirty="0"/>
              <a:t>Why are international comparisons difficult? </a:t>
            </a:r>
          </a:p>
        </p:txBody>
      </p:sp>
      <p:sp>
        <p:nvSpPr>
          <p:cNvPr id="3" name="Content Placeholder 2">
            <a:extLst>
              <a:ext uri="{FF2B5EF4-FFF2-40B4-BE49-F238E27FC236}">
                <a16:creationId xmlns:a16="http://schemas.microsoft.com/office/drawing/2014/main" id="{4F7F65AB-030C-4C1C-B113-1AF215D3E7F7}"/>
              </a:ext>
            </a:extLst>
          </p:cNvPr>
          <p:cNvSpPr>
            <a:spLocks noGrp="1"/>
          </p:cNvSpPr>
          <p:nvPr>
            <p:ph idx="1"/>
          </p:nvPr>
        </p:nvSpPr>
        <p:spPr>
          <a:xfrm>
            <a:off x="838200" y="2007054"/>
            <a:ext cx="10515600" cy="4351338"/>
          </a:xfrm>
        </p:spPr>
        <p:txBody>
          <a:bodyPr/>
          <a:lstStyle/>
          <a:p>
            <a:r>
              <a:rPr lang="en-GB" sz="2600" dirty="0"/>
              <a:t>Go to the Week 3 tile and open the word document called ‘Comparing Covid </a:t>
            </a:r>
            <a:r>
              <a:rPr lang="en-GB" sz="2600" dirty="0" err="1"/>
              <a:t>Data_Student</a:t>
            </a:r>
            <a:r>
              <a:rPr lang="en-GB" sz="2600" dirty="0"/>
              <a:t> Version’. </a:t>
            </a:r>
          </a:p>
          <a:p>
            <a:endParaRPr lang="en-GB" sz="2600" dirty="0"/>
          </a:p>
          <a:p>
            <a:r>
              <a:rPr lang="en-GB" sz="2600" dirty="0"/>
              <a:t>Read the article and </a:t>
            </a:r>
            <a:r>
              <a:rPr lang="en-GB" sz="2600" u="sng" dirty="0"/>
              <a:t>highlight any reasons why international comparisons of covid death rates are so difficult</a:t>
            </a:r>
            <a:r>
              <a:rPr lang="en-GB" sz="2600" dirty="0"/>
              <a:t>. </a:t>
            </a:r>
          </a:p>
          <a:p>
            <a:endParaRPr lang="en-GB" sz="2600" dirty="0"/>
          </a:p>
          <a:p>
            <a:r>
              <a:rPr lang="en-GB" sz="2600" dirty="0"/>
              <a:t>Discuss your answers in groups. </a:t>
            </a:r>
          </a:p>
          <a:p>
            <a:pPr marL="0" indent="0">
              <a:buNone/>
            </a:pPr>
            <a:endParaRPr lang="en-GB" dirty="0"/>
          </a:p>
        </p:txBody>
      </p:sp>
      <p:pic>
        <p:nvPicPr>
          <p:cNvPr id="4" name="Picture 3">
            <a:extLst>
              <a:ext uri="{FF2B5EF4-FFF2-40B4-BE49-F238E27FC236}">
                <a16:creationId xmlns:a16="http://schemas.microsoft.com/office/drawing/2014/main" id="{456221A6-46A1-4E43-B5B8-3D451A1AA881}"/>
              </a:ext>
            </a:extLst>
          </p:cNvPr>
          <p:cNvPicPr>
            <a:picLocks noChangeAspect="1"/>
          </p:cNvPicPr>
          <p:nvPr/>
        </p:nvPicPr>
        <p:blipFill>
          <a:blip r:embed="rId2"/>
          <a:stretch>
            <a:fillRect/>
          </a:stretch>
        </p:blipFill>
        <p:spPr>
          <a:xfrm>
            <a:off x="9883913" y="5236709"/>
            <a:ext cx="1997501" cy="1346860"/>
          </a:xfrm>
          <a:prstGeom prst="rect">
            <a:avLst/>
          </a:prstGeom>
        </p:spPr>
      </p:pic>
    </p:spTree>
    <p:extLst>
      <p:ext uri="{BB962C8B-B14F-4D97-AF65-F5344CB8AC3E}">
        <p14:creationId xmlns:p14="http://schemas.microsoft.com/office/powerpoint/2010/main" val="25164400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C8598-C1AA-4A15-959F-544872226558}"/>
              </a:ext>
            </a:extLst>
          </p:cNvPr>
          <p:cNvSpPr>
            <a:spLocks noGrp="1"/>
          </p:cNvSpPr>
          <p:nvPr>
            <p:ph type="title"/>
          </p:nvPr>
        </p:nvSpPr>
        <p:spPr>
          <a:xfrm>
            <a:off x="838200" y="500062"/>
            <a:ext cx="10515600" cy="1325563"/>
          </a:xfrm>
        </p:spPr>
        <p:txBody>
          <a:bodyPr/>
          <a:lstStyle/>
          <a:p>
            <a:r>
              <a:rPr lang="en-GB" dirty="0"/>
              <a:t>Extra practice</a:t>
            </a:r>
          </a:p>
        </p:txBody>
      </p:sp>
      <p:pic>
        <p:nvPicPr>
          <p:cNvPr id="4" name="Picture 3">
            <a:extLst>
              <a:ext uri="{FF2B5EF4-FFF2-40B4-BE49-F238E27FC236}">
                <a16:creationId xmlns:a16="http://schemas.microsoft.com/office/drawing/2014/main" id="{70BBE5E7-1784-4E48-B299-49597276B7BC}"/>
              </a:ext>
            </a:extLst>
          </p:cNvPr>
          <p:cNvPicPr>
            <a:picLocks noChangeAspect="1"/>
          </p:cNvPicPr>
          <p:nvPr/>
        </p:nvPicPr>
        <p:blipFill>
          <a:blip r:embed="rId3"/>
          <a:stretch>
            <a:fillRect/>
          </a:stretch>
        </p:blipFill>
        <p:spPr>
          <a:xfrm>
            <a:off x="9950174" y="5296345"/>
            <a:ext cx="1997501" cy="1346860"/>
          </a:xfrm>
          <a:prstGeom prst="rect">
            <a:avLst/>
          </a:prstGeom>
        </p:spPr>
      </p:pic>
      <p:sp>
        <p:nvSpPr>
          <p:cNvPr id="6" name="Content Placeholder 5">
            <a:extLst>
              <a:ext uri="{FF2B5EF4-FFF2-40B4-BE49-F238E27FC236}">
                <a16:creationId xmlns:a16="http://schemas.microsoft.com/office/drawing/2014/main" id="{D90E3F2B-4A73-4B26-A39A-83F1E7813BCC}"/>
              </a:ext>
            </a:extLst>
          </p:cNvPr>
          <p:cNvSpPr>
            <a:spLocks noGrp="1"/>
          </p:cNvSpPr>
          <p:nvPr>
            <p:ph idx="1"/>
          </p:nvPr>
        </p:nvSpPr>
        <p:spPr>
          <a:xfrm>
            <a:off x="838200" y="2003425"/>
            <a:ext cx="10515600" cy="4351338"/>
          </a:xfrm>
        </p:spPr>
        <p:txBody>
          <a:bodyPr/>
          <a:lstStyle/>
          <a:p>
            <a:pPr marL="0" indent="0">
              <a:buNone/>
            </a:pPr>
            <a:r>
              <a:rPr lang="en-GB" dirty="0" err="1"/>
              <a:t>Kortext</a:t>
            </a:r>
            <a:r>
              <a:rPr lang="en-GB" dirty="0"/>
              <a:t> page 113 questions 1-20</a:t>
            </a:r>
          </a:p>
        </p:txBody>
      </p:sp>
    </p:spTree>
    <p:extLst>
      <p:ext uri="{BB962C8B-B14F-4D97-AF65-F5344CB8AC3E}">
        <p14:creationId xmlns:p14="http://schemas.microsoft.com/office/powerpoint/2010/main" val="636885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CEC1B-6955-485A-AAFA-E0D09BA45DE3}"/>
              </a:ext>
            </a:extLst>
          </p:cNvPr>
          <p:cNvSpPr>
            <a:spLocks noGrp="1"/>
          </p:cNvSpPr>
          <p:nvPr>
            <p:ph type="title"/>
          </p:nvPr>
        </p:nvSpPr>
        <p:spPr/>
        <p:txBody>
          <a:bodyPr/>
          <a:lstStyle/>
          <a:p>
            <a:r>
              <a:rPr lang="en-GB" dirty="0"/>
              <a:t>Week 2 quiz</a:t>
            </a:r>
          </a:p>
        </p:txBody>
      </p:sp>
      <p:sp>
        <p:nvSpPr>
          <p:cNvPr id="3" name="Content Placeholder 2">
            <a:extLst>
              <a:ext uri="{FF2B5EF4-FFF2-40B4-BE49-F238E27FC236}">
                <a16:creationId xmlns:a16="http://schemas.microsoft.com/office/drawing/2014/main" id="{BC162B3B-EFC9-4633-BDA8-0502ADB10714}"/>
              </a:ext>
            </a:extLst>
          </p:cNvPr>
          <p:cNvSpPr>
            <a:spLocks noGrp="1"/>
          </p:cNvSpPr>
          <p:nvPr>
            <p:ph idx="1"/>
          </p:nvPr>
        </p:nvSpPr>
        <p:spPr/>
        <p:txBody>
          <a:bodyPr/>
          <a:lstStyle/>
          <a:p>
            <a:pPr marL="0" indent="0">
              <a:buNone/>
            </a:pPr>
            <a:r>
              <a:rPr lang="en-GB" dirty="0"/>
              <a:t>Any questions or problems? </a:t>
            </a:r>
          </a:p>
        </p:txBody>
      </p:sp>
      <p:pic>
        <p:nvPicPr>
          <p:cNvPr id="4" name="Picture 3">
            <a:extLst>
              <a:ext uri="{FF2B5EF4-FFF2-40B4-BE49-F238E27FC236}">
                <a16:creationId xmlns:a16="http://schemas.microsoft.com/office/drawing/2014/main" id="{3A404440-0F07-429F-8659-E501BDFDB0C3}"/>
              </a:ext>
            </a:extLst>
          </p:cNvPr>
          <p:cNvPicPr>
            <a:picLocks noChangeAspect="1"/>
          </p:cNvPicPr>
          <p:nvPr/>
        </p:nvPicPr>
        <p:blipFill>
          <a:blip r:embed="rId3"/>
          <a:stretch>
            <a:fillRect/>
          </a:stretch>
        </p:blipFill>
        <p:spPr>
          <a:xfrm>
            <a:off x="9738139" y="4885527"/>
            <a:ext cx="1997501" cy="1346860"/>
          </a:xfrm>
          <a:prstGeom prst="rect">
            <a:avLst/>
          </a:prstGeom>
        </p:spPr>
      </p:pic>
    </p:spTree>
    <p:extLst>
      <p:ext uri="{BB962C8B-B14F-4D97-AF65-F5344CB8AC3E}">
        <p14:creationId xmlns:p14="http://schemas.microsoft.com/office/powerpoint/2010/main" val="4449180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4175"/>
            <a:ext cx="12945035" cy="8663734"/>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4136022" y="3275798"/>
            <a:ext cx="5124309" cy="2363237"/>
          </a:xfrm>
        </p:spPr>
        <p:txBody>
          <a:bodyPr>
            <a:normAutofit/>
          </a:bodyPr>
          <a:lstStyle/>
          <a:p>
            <a:pPr algn="ctr" rtl="1"/>
            <a:r>
              <a:rPr lang="en-US" dirty="0">
                <a:solidFill>
                  <a:srgbClr val="003366"/>
                </a:solidFill>
                <a:latin typeface="Raleway" panose="020B0503030101060003" pitchFamily="34" charset="0"/>
              </a:rPr>
              <a:t>Homework</a:t>
            </a:r>
            <a:endParaRPr lang="en-GB"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1179748" y="5824058"/>
            <a:ext cx="1498126" cy="1010145"/>
          </a:xfrm>
          <a:prstGeom prst="rect">
            <a:avLst/>
          </a:prstGeom>
        </p:spPr>
      </p:pic>
    </p:spTree>
    <p:extLst>
      <p:ext uri="{BB962C8B-B14F-4D97-AF65-F5344CB8AC3E}">
        <p14:creationId xmlns:p14="http://schemas.microsoft.com/office/powerpoint/2010/main" val="37663903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94043-850E-4376-BD42-ACAAE4A2CB14}"/>
              </a:ext>
            </a:extLst>
          </p:cNvPr>
          <p:cNvSpPr>
            <a:spLocks noGrp="1"/>
          </p:cNvSpPr>
          <p:nvPr>
            <p:ph type="title"/>
          </p:nvPr>
        </p:nvSpPr>
        <p:spPr/>
        <p:txBody>
          <a:bodyPr/>
          <a:lstStyle/>
          <a:p>
            <a:r>
              <a:rPr lang="en-GB" dirty="0"/>
              <a:t>Homework </a:t>
            </a:r>
          </a:p>
        </p:txBody>
      </p:sp>
      <p:sp>
        <p:nvSpPr>
          <p:cNvPr id="3" name="Content Placeholder 2">
            <a:extLst>
              <a:ext uri="{FF2B5EF4-FFF2-40B4-BE49-F238E27FC236}">
                <a16:creationId xmlns:a16="http://schemas.microsoft.com/office/drawing/2014/main" id="{340D84AF-21C0-4C2C-B46D-91F325756064}"/>
              </a:ext>
            </a:extLst>
          </p:cNvPr>
          <p:cNvSpPr>
            <a:spLocks noGrp="1"/>
          </p:cNvSpPr>
          <p:nvPr>
            <p:ph idx="1"/>
          </p:nvPr>
        </p:nvSpPr>
        <p:spPr/>
        <p:txBody>
          <a:bodyPr/>
          <a:lstStyle/>
          <a:p>
            <a:r>
              <a:rPr lang="en-GB" dirty="0"/>
              <a:t>Week 3 quiz </a:t>
            </a:r>
          </a:p>
          <a:p>
            <a:r>
              <a:rPr lang="en-GB" dirty="0" err="1"/>
              <a:t>Kortext</a:t>
            </a:r>
            <a:r>
              <a:rPr lang="en-GB" dirty="0"/>
              <a:t> page.115 questions 1-10. </a:t>
            </a:r>
          </a:p>
        </p:txBody>
      </p:sp>
    </p:spTree>
    <p:extLst>
      <p:ext uri="{BB962C8B-B14F-4D97-AF65-F5344CB8AC3E}">
        <p14:creationId xmlns:p14="http://schemas.microsoft.com/office/powerpoint/2010/main" val="19365552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F316D-5036-4638-A365-89A4BBE3E679}"/>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0E34BE20-EB6C-49CC-A6E1-98C29583E1F6}"/>
              </a:ext>
            </a:extLst>
          </p:cNvPr>
          <p:cNvSpPr>
            <a:spLocks noGrp="1"/>
          </p:cNvSpPr>
          <p:nvPr>
            <p:ph idx="1"/>
          </p:nvPr>
        </p:nvSpPr>
        <p:spPr/>
        <p:txBody>
          <a:bodyPr/>
          <a:lstStyle/>
          <a:p>
            <a:endParaRPr lang="en-GB"/>
          </a:p>
        </p:txBody>
      </p:sp>
      <p:pic>
        <p:nvPicPr>
          <p:cNvPr id="1026" name="Picture 2" descr="Tailor Made Fiji Holidays 2020/2021 | Discover the World">
            <a:extLst>
              <a:ext uri="{FF2B5EF4-FFF2-40B4-BE49-F238E27FC236}">
                <a16:creationId xmlns:a16="http://schemas.microsoft.com/office/drawing/2014/main" id="{3C38C6F5-0988-427D-ACB7-27EC357AC0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 y="-50800"/>
            <a:ext cx="12192001" cy="686364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BF93690-93E4-4844-A661-4042F678C2D7}"/>
              </a:ext>
            </a:extLst>
          </p:cNvPr>
          <p:cNvSpPr txBox="1"/>
          <p:nvPr/>
        </p:nvSpPr>
        <p:spPr>
          <a:xfrm>
            <a:off x="382870" y="5720811"/>
            <a:ext cx="4217821" cy="769441"/>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dirty="0">
                <a:ln>
                  <a:noFill/>
                </a:ln>
                <a:solidFill>
                  <a:srgbClr val="FFFFFF"/>
                </a:solidFill>
                <a:effectLst/>
                <a:uLnTx/>
                <a:uFillTx/>
                <a:latin typeface="Raleway" panose="020B0604020202020204" charset="0"/>
                <a:ea typeface="+mn-ea"/>
                <a:cs typeface="+mn-cs"/>
              </a:rPr>
              <a:t>End of Week </a:t>
            </a:r>
            <a:r>
              <a:rPr lang="en-US" sz="4400" b="1" dirty="0">
                <a:solidFill>
                  <a:srgbClr val="FFFFFF"/>
                </a:solidFill>
                <a:latin typeface="Raleway" panose="020B0604020202020204" charset="0"/>
              </a:rPr>
              <a:t>3</a:t>
            </a:r>
            <a:r>
              <a:rPr kumimoji="0" lang="en-US" sz="4400" b="1" i="0" u="none" strike="noStrike" kern="1200" cap="none" spc="0" normalizeH="0" baseline="0" noProof="0" dirty="0">
                <a:ln>
                  <a:noFill/>
                </a:ln>
                <a:solidFill>
                  <a:srgbClr val="FFFFFF"/>
                </a:solidFill>
                <a:effectLst/>
                <a:uLnTx/>
                <a:uFillTx/>
                <a:latin typeface="Raleway" panose="020B0604020202020204" charset="0"/>
                <a:ea typeface="+mn-ea"/>
                <a:cs typeface="+mn-cs"/>
              </a:rPr>
              <a:t> </a:t>
            </a:r>
            <a:endParaRPr kumimoji="0" lang="en-GB" sz="4400" b="1" i="0" u="none" strike="noStrike" kern="1200" cap="none" spc="0" normalizeH="0" baseline="0" noProof="0" dirty="0">
              <a:ln>
                <a:noFill/>
              </a:ln>
              <a:solidFill>
                <a:srgbClr val="FFFFFF"/>
              </a:solidFill>
              <a:effectLst/>
              <a:uLnTx/>
              <a:uFillTx/>
              <a:latin typeface="Raleway" panose="020B0604020202020204" charset="0"/>
              <a:ea typeface="+mn-ea"/>
              <a:cs typeface="+mn-cs"/>
            </a:endParaRPr>
          </a:p>
        </p:txBody>
      </p:sp>
    </p:spTree>
    <p:extLst>
      <p:ext uri="{BB962C8B-B14F-4D97-AF65-F5344CB8AC3E}">
        <p14:creationId xmlns:p14="http://schemas.microsoft.com/office/powerpoint/2010/main" val="1324416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268B9-75EF-4F02-923F-A052B7EDFE71}"/>
              </a:ext>
            </a:extLst>
          </p:cNvPr>
          <p:cNvSpPr>
            <a:spLocks noGrp="1"/>
          </p:cNvSpPr>
          <p:nvPr>
            <p:ph type="title"/>
          </p:nvPr>
        </p:nvSpPr>
        <p:spPr/>
        <p:txBody>
          <a:bodyPr/>
          <a:lstStyle/>
          <a:p>
            <a:r>
              <a:rPr lang="en-GB" dirty="0"/>
              <a:t>Week 2 Recap</a:t>
            </a:r>
          </a:p>
        </p:txBody>
      </p:sp>
      <p:sp>
        <p:nvSpPr>
          <p:cNvPr id="3" name="Content Placeholder 2">
            <a:extLst>
              <a:ext uri="{FF2B5EF4-FFF2-40B4-BE49-F238E27FC236}">
                <a16:creationId xmlns:a16="http://schemas.microsoft.com/office/drawing/2014/main" id="{F1CE09CC-FE59-42B1-9B1A-C28E21EB3A37}"/>
              </a:ext>
            </a:extLst>
          </p:cNvPr>
          <p:cNvSpPr>
            <a:spLocks noGrp="1"/>
          </p:cNvSpPr>
          <p:nvPr>
            <p:ph idx="1"/>
          </p:nvPr>
        </p:nvSpPr>
        <p:spPr>
          <a:xfrm>
            <a:off x="838200" y="1690688"/>
            <a:ext cx="10515600" cy="4351338"/>
          </a:xfrm>
        </p:spPr>
        <p:txBody>
          <a:bodyPr>
            <a:normAutofit/>
          </a:bodyPr>
          <a:lstStyle/>
          <a:p>
            <a:pPr marL="0" indent="0">
              <a:buNone/>
            </a:pPr>
            <a:r>
              <a:rPr lang="en-GB" sz="2400" dirty="0"/>
              <a:t>How would you read/write the following (use the chart to help you):</a:t>
            </a:r>
          </a:p>
          <a:p>
            <a:pPr marL="0" indent="0">
              <a:buNone/>
            </a:pPr>
            <a:r>
              <a:rPr lang="en-GB" sz="2400" dirty="0"/>
              <a:t>3,487 			72,896		111,984</a:t>
            </a:r>
          </a:p>
          <a:p>
            <a:pPr marL="0" indent="0">
              <a:buNone/>
            </a:pPr>
            <a:r>
              <a:rPr lang="en-GB" sz="2400" dirty="0"/>
              <a:t>10,456,733		89,090		124,569,876</a:t>
            </a:r>
          </a:p>
        </p:txBody>
      </p:sp>
      <p:pic>
        <p:nvPicPr>
          <p:cNvPr id="5" name="Picture 4">
            <a:extLst>
              <a:ext uri="{FF2B5EF4-FFF2-40B4-BE49-F238E27FC236}">
                <a16:creationId xmlns:a16="http://schemas.microsoft.com/office/drawing/2014/main" id="{ADE46C6C-B916-491E-BCF5-A74139D45ED1}"/>
              </a:ext>
            </a:extLst>
          </p:cNvPr>
          <p:cNvPicPr>
            <a:picLocks noChangeAspect="1"/>
          </p:cNvPicPr>
          <p:nvPr/>
        </p:nvPicPr>
        <p:blipFill>
          <a:blip r:embed="rId2"/>
          <a:stretch>
            <a:fillRect/>
          </a:stretch>
        </p:blipFill>
        <p:spPr>
          <a:xfrm>
            <a:off x="717000" y="3338438"/>
            <a:ext cx="9349492" cy="3154437"/>
          </a:xfrm>
          <a:prstGeom prst="rect">
            <a:avLst/>
          </a:prstGeom>
        </p:spPr>
      </p:pic>
      <p:pic>
        <p:nvPicPr>
          <p:cNvPr id="6" name="Picture 5">
            <a:extLst>
              <a:ext uri="{FF2B5EF4-FFF2-40B4-BE49-F238E27FC236}">
                <a16:creationId xmlns:a16="http://schemas.microsoft.com/office/drawing/2014/main" id="{47263E4F-AB51-4361-BF7F-3D9675E83704}"/>
              </a:ext>
            </a:extLst>
          </p:cNvPr>
          <p:cNvPicPr>
            <a:picLocks noChangeAspect="1"/>
          </p:cNvPicPr>
          <p:nvPr/>
        </p:nvPicPr>
        <p:blipFill>
          <a:blip r:embed="rId3"/>
          <a:stretch>
            <a:fillRect/>
          </a:stretch>
        </p:blipFill>
        <p:spPr>
          <a:xfrm>
            <a:off x="9775628" y="4965040"/>
            <a:ext cx="1997501" cy="1346860"/>
          </a:xfrm>
          <a:prstGeom prst="rect">
            <a:avLst/>
          </a:prstGeom>
        </p:spPr>
      </p:pic>
    </p:spTree>
    <p:extLst>
      <p:ext uri="{BB962C8B-B14F-4D97-AF65-F5344CB8AC3E}">
        <p14:creationId xmlns:p14="http://schemas.microsoft.com/office/powerpoint/2010/main" val="1983609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043D20-A218-40B4-B6EE-9330F3A908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5DB3923-7550-4DC6-9C9B-89D9E4FB50C4}"/>
              </a:ext>
            </a:extLst>
          </p:cNvPr>
          <p:cNvSpPr>
            <a:spLocks noGrp="1"/>
          </p:cNvSpPr>
          <p:nvPr>
            <p:ph type="title"/>
          </p:nvPr>
        </p:nvSpPr>
        <p:spPr>
          <a:xfrm>
            <a:off x="3504122" y="2971377"/>
            <a:ext cx="5747719" cy="2363237"/>
          </a:xfrm>
        </p:spPr>
        <p:txBody>
          <a:bodyPr>
            <a:normAutofit/>
          </a:bodyPr>
          <a:lstStyle/>
          <a:p>
            <a:pPr algn="ctr" rtl="1"/>
            <a:r>
              <a:rPr lang="en-US" sz="4000" dirty="0">
                <a:solidFill>
                  <a:srgbClr val="003366"/>
                </a:solidFill>
                <a:latin typeface="Raleway" panose="020B0503030101060003" pitchFamily="34" charset="0"/>
              </a:rPr>
              <a:t>Understanding decimal numbers</a:t>
            </a:r>
            <a:endParaRPr lang="en-GB" sz="4000" dirty="0">
              <a:solidFill>
                <a:srgbClr val="003366"/>
              </a:solidFill>
              <a:latin typeface="Raleway" panose="020B0503030101060003" pitchFamily="34" charset="0"/>
            </a:endParaRPr>
          </a:p>
        </p:txBody>
      </p:sp>
      <p:pic>
        <p:nvPicPr>
          <p:cNvPr id="5" name="Picture 4">
            <a:extLst>
              <a:ext uri="{FF2B5EF4-FFF2-40B4-BE49-F238E27FC236}">
                <a16:creationId xmlns:a16="http://schemas.microsoft.com/office/drawing/2014/main" id="{F605375C-37BA-416B-8F13-1E3A25557C9D}"/>
              </a:ext>
            </a:extLst>
          </p:cNvPr>
          <p:cNvPicPr>
            <a:picLocks noChangeAspect="1"/>
          </p:cNvPicPr>
          <p:nvPr/>
        </p:nvPicPr>
        <p:blipFill>
          <a:blip r:embed="rId3"/>
          <a:stretch>
            <a:fillRect/>
          </a:stretch>
        </p:blipFill>
        <p:spPr>
          <a:xfrm>
            <a:off x="10500017" y="5675805"/>
            <a:ext cx="1498126" cy="1010145"/>
          </a:xfrm>
          <a:prstGeom prst="rect">
            <a:avLst/>
          </a:prstGeom>
        </p:spPr>
      </p:pic>
    </p:spTree>
    <p:extLst>
      <p:ext uri="{BB962C8B-B14F-4D97-AF65-F5344CB8AC3E}">
        <p14:creationId xmlns:p14="http://schemas.microsoft.com/office/powerpoint/2010/main" val="913469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DD12EEBB-6C47-4125-A85C-45A20E759976}"/>
              </a:ext>
            </a:extLst>
          </p:cNvPr>
          <p:cNvSpPr>
            <a:spLocks noGrp="1"/>
          </p:cNvSpPr>
          <p:nvPr>
            <p:ph type="title"/>
          </p:nvPr>
        </p:nvSpPr>
        <p:spPr>
          <a:xfrm>
            <a:off x="896044" y="546100"/>
            <a:ext cx="8686800" cy="1143000"/>
          </a:xfrm>
        </p:spPr>
        <p:txBody>
          <a:bodyPr>
            <a:normAutofit/>
          </a:bodyPr>
          <a:lstStyle/>
          <a:p>
            <a:pPr eaLnBrk="1" hangingPunct="1"/>
            <a:r>
              <a:rPr lang="en-US" altLang="en-US" sz="4300" dirty="0">
                <a:latin typeface="+mn-lt"/>
                <a:ea typeface="ＭＳ Ｐゴシック" pitchFamily="34" charset="-128"/>
              </a:rPr>
              <a:t>What are decimal numbers? </a:t>
            </a:r>
          </a:p>
        </p:txBody>
      </p:sp>
      <p:sp>
        <p:nvSpPr>
          <p:cNvPr id="17411" name="Content Placeholder 2">
            <a:extLst>
              <a:ext uri="{FF2B5EF4-FFF2-40B4-BE49-F238E27FC236}">
                <a16:creationId xmlns:a16="http://schemas.microsoft.com/office/drawing/2014/main" id="{BC38B9B4-469D-4288-9F77-A4C1C3DD27E5}"/>
              </a:ext>
            </a:extLst>
          </p:cNvPr>
          <p:cNvSpPr>
            <a:spLocks noGrp="1"/>
          </p:cNvSpPr>
          <p:nvPr>
            <p:ph idx="1"/>
          </p:nvPr>
        </p:nvSpPr>
        <p:spPr>
          <a:xfrm>
            <a:off x="989659" y="1892960"/>
            <a:ext cx="9666556" cy="4441629"/>
          </a:xfrm>
        </p:spPr>
        <p:txBody>
          <a:bodyPr>
            <a:normAutofit/>
          </a:bodyPr>
          <a:lstStyle/>
          <a:p>
            <a:pPr marL="0" indent="0">
              <a:buNone/>
            </a:pPr>
            <a:r>
              <a:rPr lang="en-US" altLang="en-US" sz="2600" dirty="0">
                <a:latin typeface="Raleway" pitchFamily="2" charset="0"/>
                <a:ea typeface="ＭＳ Ｐゴシック" panose="020B0600070205080204" pitchFamily="34" charset="-128"/>
                <a:cs typeface="Calibri" panose="020F0502020204030204" pitchFamily="34" charset="0"/>
              </a:rPr>
              <a:t>A decimal is a number that is </a:t>
            </a:r>
            <a:r>
              <a:rPr lang="en-US" altLang="en-US" sz="2600" b="1" dirty="0">
                <a:latin typeface="Raleway" pitchFamily="2" charset="0"/>
                <a:ea typeface="ＭＳ Ｐゴシック" panose="020B0600070205080204" pitchFamily="34" charset="-128"/>
                <a:cs typeface="Calibri" panose="020F0502020204030204" pitchFamily="34" charset="0"/>
              </a:rPr>
              <a:t>not whole</a:t>
            </a:r>
            <a:r>
              <a:rPr lang="en-US" altLang="en-US" sz="2600" dirty="0">
                <a:latin typeface="Raleway" pitchFamily="2" charset="0"/>
                <a:ea typeface="ＭＳ Ｐゴシック" panose="020B0600070205080204" pitchFamily="34" charset="-128"/>
                <a:cs typeface="Calibri" panose="020F0502020204030204" pitchFamily="34" charset="0"/>
              </a:rPr>
              <a:t>. </a:t>
            </a:r>
          </a:p>
          <a:p>
            <a:pPr marL="0" indent="0">
              <a:buNone/>
            </a:pPr>
            <a:endParaRPr lang="en-US" sz="2600" dirty="0">
              <a:latin typeface="Raleway" pitchFamily="2" charset="0"/>
              <a:ea typeface="ＭＳ Ｐゴシック" panose="020B0600070205080204" pitchFamily="34" charset="-128"/>
              <a:cs typeface="Calibri" panose="020F0502020204030204" pitchFamily="34" charset="0"/>
            </a:endParaRPr>
          </a:p>
          <a:p>
            <a:pPr marL="0" indent="0">
              <a:buNone/>
            </a:pPr>
            <a:r>
              <a:rPr lang="en-GB" sz="2600" dirty="0"/>
              <a:t>Decimal numbers are </a:t>
            </a:r>
            <a:r>
              <a:rPr lang="en-GB" sz="2600" b="1" dirty="0"/>
              <a:t>'in between'</a:t>
            </a:r>
            <a:r>
              <a:rPr lang="en-GB" sz="2600" dirty="0"/>
              <a:t> numbers. For example, 10.4 is in between the numbers 10 and 11. It is </a:t>
            </a:r>
            <a:r>
              <a:rPr lang="en-GB" sz="2600" b="1" dirty="0"/>
              <a:t>more than</a:t>
            </a:r>
            <a:r>
              <a:rPr lang="en-GB" sz="2600" dirty="0"/>
              <a:t> 10, but </a:t>
            </a:r>
            <a:r>
              <a:rPr lang="en-GB" sz="2600" b="1" dirty="0"/>
              <a:t>less than</a:t>
            </a:r>
            <a:r>
              <a:rPr lang="en-GB" sz="2600" dirty="0"/>
              <a:t> 11.</a:t>
            </a:r>
            <a:endParaRPr lang="en-GB" altLang="en-US" sz="2600" dirty="0">
              <a:latin typeface="Raleway" pitchFamily="2" charset="0"/>
              <a:ea typeface="ＭＳ Ｐゴシック" panose="020B0600070205080204" pitchFamily="34" charset="-128"/>
              <a:cs typeface="Calibri" panose="020F0502020204030204" pitchFamily="34" charset="0"/>
            </a:endParaRPr>
          </a:p>
          <a:p>
            <a:pPr marL="0" indent="0">
              <a:buNone/>
            </a:pPr>
            <a:endParaRPr lang="en-GB" altLang="en-US" sz="2600" dirty="0">
              <a:latin typeface="Raleway" pitchFamily="2" charset="0"/>
              <a:ea typeface="ＭＳ Ｐゴシック" panose="020B0600070205080204" pitchFamily="34" charset="-128"/>
              <a:cs typeface="Calibri" panose="020F0502020204030204" pitchFamily="34" charset="0"/>
            </a:endParaRPr>
          </a:p>
          <a:p>
            <a:pPr marL="0" indent="0">
              <a:buNone/>
            </a:pPr>
            <a:r>
              <a:rPr lang="en-GB" altLang="en-US" sz="2600" dirty="0">
                <a:latin typeface="Raleway" pitchFamily="2" charset="0"/>
                <a:ea typeface="ＭＳ Ｐゴシック" panose="020B0600070205080204" pitchFamily="34" charset="-128"/>
                <a:cs typeface="Calibri" panose="020F0502020204030204" pitchFamily="34" charset="0"/>
              </a:rPr>
              <a:t>Why do we need decimal numbers? Think of examples of where decimal numbers are commonplace. </a:t>
            </a:r>
            <a:endParaRPr lang="en-US" altLang="en-US" sz="2600" dirty="0">
              <a:latin typeface="Raleway" pitchFamily="2" charset="0"/>
              <a:ea typeface="ＭＳ Ｐゴシック" panose="020B0600070205080204" pitchFamily="34" charset="-128"/>
              <a:cs typeface="Calibri" panose="020F0502020204030204" pitchFamily="34" charset="0"/>
            </a:endParaRPr>
          </a:p>
        </p:txBody>
      </p:sp>
      <p:pic>
        <p:nvPicPr>
          <p:cNvPr id="2" name="Picture 1">
            <a:extLst>
              <a:ext uri="{FF2B5EF4-FFF2-40B4-BE49-F238E27FC236}">
                <a16:creationId xmlns:a16="http://schemas.microsoft.com/office/drawing/2014/main" id="{C47049B5-F7E6-42CB-AF4A-60F83E970342}"/>
              </a:ext>
            </a:extLst>
          </p:cNvPr>
          <p:cNvPicPr>
            <a:picLocks noChangeAspect="1"/>
          </p:cNvPicPr>
          <p:nvPr/>
        </p:nvPicPr>
        <p:blipFill>
          <a:blip r:embed="rId3"/>
          <a:stretch>
            <a:fillRect/>
          </a:stretch>
        </p:blipFill>
        <p:spPr>
          <a:xfrm>
            <a:off x="9499600" y="4965040"/>
            <a:ext cx="1997501" cy="1346860"/>
          </a:xfrm>
          <a:prstGeom prst="rect">
            <a:avLst/>
          </a:prstGeom>
        </p:spPr>
      </p:pic>
      <p:sp>
        <p:nvSpPr>
          <p:cNvPr id="4" name="TextBox 3">
            <a:extLst>
              <a:ext uri="{FF2B5EF4-FFF2-40B4-BE49-F238E27FC236}">
                <a16:creationId xmlns:a16="http://schemas.microsoft.com/office/drawing/2014/main" id="{DE53E8C3-353D-0305-DB5F-4AEDF5407AF5}"/>
              </a:ext>
            </a:extLst>
          </p:cNvPr>
          <p:cNvSpPr txBox="1"/>
          <p:nvPr/>
        </p:nvSpPr>
        <p:spPr>
          <a:xfrm>
            <a:off x="159817" y="6485701"/>
            <a:ext cx="6097348" cy="246221"/>
          </a:xfrm>
          <a:prstGeom prst="rect">
            <a:avLst/>
          </a:prstGeom>
          <a:noFill/>
        </p:spPr>
        <p:txBody>
          <a:bodyPr wrap="square">
            <a:spAutoFit/>
          </a:bodyPr>
          <a:lstStyle/>
          <a:p>
            <a:pPr marL="0" indent="0">
              <a:buNone/>
            </a:pPr>
            <a:r>
              <a:rPr lang="en-GB" altLang="en-US" sz="1000" dirty="0">
                <a:solidFill>
                  <a:schemeClr val="accent6"/>
                </a:solidFill>
                <a:latin typeface="Raleway" pitchFamily="2" charset="0"/>
                <a:ea typeface="ＭＳ Ｐゴシック" panose="020B0600070205080204" pitchFamily="34" charset="-128"/>
                <a:cs typeface="Calibri" panose="020F0502020204030204" pitchFamily="34" charset="0"/>
              </a:rPr>
              <a:t>https://www.bbc.co.uk/bitesize/topics/zsjqtfr/articles/zsbd7p3</a:t>
            </a:r>
          </a:p>
        </p:txBody>
      </p:sp>
    </p:spTree>
    <p:extLst>
      <p:ext uri="{BB962C8B-B14F-4D97-AF65-F5344CB8AC3E}">
        <p14:creationId xmlns:p14="http://schemas.microsoft.com/office/powerpoint/2010/main" val="3189158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FC1C5-5E6F-44DD-B8CD-129FF5E34522}"/>
              </a:ext>
            </a:extLst>
          </p:cNvPr>
          <p:cNvSpPr>
            <a:spLocks noGrp="1"/>
          </p:cNvSpPr>
          <p:nvPr>
            <p:ph type="title"/>
          </p:nvPr>
        </p:nvSpPr>
        <p:spPr/>
        <p:txBody>
          <a:bodyPr/>
          <a:lstStyle/>
          <a:p>
            <a:r>
              <a:rPr lang="en-GB" dirty="0"/>
              <a:t>Examples of decimals </a:t>
            </a:r>
          </a:p>
        </p:txBody>
      </p:sp>
      <p:sp>
        <p:nvSpPr>
          <p:cNvPr id="5" name="TextBox 4">
            <a:extLst>
              <a:ext uri="{FF2B5EF4-FFF2-40B4-BE49-F238E27FC236}">
                <a16:creationId xmlns:a16="http://schemas.microsoft.com/office/drawing/2014/main" id="{CA35704F-D73A-44D5-8D9C-420FBB3FCCCD}"/>
              </a:ext>
            </a:extLst>
          </p:cNvPr>
          <p:cNvSpPr txBox="1"/>
          <p:nvPr/>
        </p:nvSpPr>
        <p:spPr>
          <a:xfrm>
            <a:off x="148326" y="6405106"/>
            <a:ext cx="8746352" cy="246221"/>
          </a:xfrm>
          <a:prstGeom prst="rect">
            <a:avLst/>
          </a:prstGeom>
          <a:noFill/>
        </p:spPr>
        <p:txBody>
          <a:bodyPr wrap="square">
            <a:spAutoFit/>
          </a:bodyPr>
          <a:lstStyle/>
          <a:p>
            <a:pPr marL="0" indent="0">
              <a:buNone/>
            </a:pPr>
            <a:r>
              <a:rPr lang="en-GB" sz="1000" dirty="0">
                <a:solidFill>
                  <a:schemeClr val="accent6"/>
                </a:solidFill>
                <a:latin typeface="Raleway" pitchFamily="2" charset="0"/>
                <a:hlinkClick r:id="rId2">
                  <a:extLst>
                    <a:ext uri="{A12FA001-AC4F-418D-AE19-62706E023703}">
                      <ahyp:hlinkClr xmlns:ahyp="http://schemas.microsoft.com/office/drawing/2018/hyperlinkcolor" val="tx"/>
                    </a:ext>
                  </a:extLst>
                </a:hlinkClick>
              </a:rPr>
              <a:t>https://www.teachervision.com/decimals/understanding-decimal-place-value</a:t>
            </a:r>
          </a:p>
        </p:txBody>
      </p:sp>
      <p:pic>
        <p:nvPicPr>
          <p:cNvPr id="6" name="Picture 5">
            <a:extLst>
              <a:ext uri="{FF2B5EF4-FFF2-40B4-BE49-F238E27FC236}">
                <a16:creationId xmlns:a16="http://schemas.microsoft.com/office/drawing/2014/main" id="{4608251B-614C-4F79-9AFB-855254CC3B60}"/>
              </a:ext>
            </a:extLst>
          </p:cNvPr>
          <p:cNvPicPr>
            <a:picLocks noChangeAspect="1"/>
          </p:cNvPicPr>
          <p:nvPr/>
        </p:nvPicPr>
        <p:blipFill>
          <a:blip r:embed="rId3"/>
          <a:stretch>
            <a:fillRect/>
          </a:stretch>
        </p:blipFill>
        <p:spPr>
          <a:xfrm>
            <a:off x="10046173" y="5274854"/>
            <a:ext cx="1997501" cy="1346860"/>
          </a:xfrm>
          <a:prstGeom prst="rect">
            <a:avLst/>
          </a:prstGeom>
        </p:spPr>
      </p:pic>
      <p:sp>
        <p:nvSpPr>
          <p:cNvPr id="7" name="TextBox 6">
            <a:extLst>
              <a:ext uri="{FF2B5EF4-FFF2-40B4-BE49-F238E27FC236}">
                <a16:creationId xmlns:a16="http://schemas.microsoft.com/office/drawing/2014/main" id="{5C32A83D-66BD-FDC3-C4AB-61016992EEAC}"/>
              </a:ext>
            </a:extLst>
          </p:cNvPr>
          <p:cNvSpPr txBox="1"/>
          <p:nvPr/>
        </p:nvSpPr>
        <p:spPr>
          <a:xfrm>
            <a:off x="3088104" y="1826276"/>
            <a:ext cx="2155535" cy="1107996"/>
          </a:xfrm>
          <a:prstGeom prst="rect">
            <a:avLst/>
          </a:prstGeom>
          <a:noFill/>
        </p:spPr>
        <p:txBody>
          <a:bodyPr wrap="square">
            <a:spAutoFit/>
          </a:bodyPr>
          <a:lstStyle/>
          <a:p>
            <a:pPr marL="0" indent="0">
              <a:buNone/>
            </a:pPr>
            <a:r>
              <a:rPr lang="en-GB" sz="2200" dirty="0">
                <a:solidFill>
                  <a:schemeClr val="accent6"/>
                </a:solidFill>
                <a:latin typeface="Raleway" pitchFamily="2" charset="0"/>
              </a:rPr>
              <a:t>Jack’s slice of pizza cost £</a:t>
            </a:r>
            <a:r>
              <a:rPr lang="en-GB" sz="2200" b="1" dirty="0">
                <a:solidFill>
                  <a:schemeClr val="accent6"/>
                </a:solidFill>
                <a:latin typeface="Raleway" pitchFamily="2" charset="0"/>
              </a:rPr>
              <a:t>1.35</a:t>
            </a:r>
            <a:r>
              <a:rPr lang="en-GB" sz="2200" dirty="0">
                <a:solidFill>
                  <a:schemeClr val="accent6"/>
                </a:solidFill>
                <a:latin typeface="Raleway" pitchFamily="2" charset="0"/>
              </a:rPr>
              <a:t> </a:t>
            </a:r>
          </a:p>
        </p:txBody>
      </p:sp>
      <p:sp>
        <p:nvSpPr>
          <p:cNvPr id="9" name="TextBox 8">
            <a:extLst>
              <a:ext uri="{FF2B5EF4-FFF2-40B4-BE49-F238E27FC236}">
                <a16:creationId xmlns:a16="http://schemas.microsoft.com/office/drawing/2014/main" id="{5F4A9814-0C15-88C6-3E40-48B2E7C3F448}"/>
              </a:ext>
            </a:extLst>
          </p:cNvPr>
          <p:cNvSpPr txBox="1"/>
          <p:nvPr/>
        </p:nvSpPr>
        <p:spPr>
          <a:xfrm>
            <a:off x="5731353" y="1753274"/>
            <a:ext cx="3220629" cy="1785104"/>
          </a:xfrm>
          <a:prstGeom prst="rect">
            <a:avLst/>
          </a:prstGeom>
          <a:noFill/>
        </p:spPr>
        <p:txBody>
          <a:bodyPr wrap="square">
            <a:spAutoFit/>
          </a:bodyPr>
          <a:lstStyle/>
          <a:p>
            <a:pPr marL="0" indent="0">
              <a:buNone/>
            </a:pPr>
            <a:r>
              <a:rPr lang="en-GB" sz="2200" dirty="0">
                <a:solidFill>
                  <a:schemeClr val="accent6"/>
                </a:solidFill>
                <a:latin typeface="Raleway" pitchFamily="2" charset="0"/>
              </a:rPr>
              <a:t>In the 2020 Japanese Olympics, Lamont Marcel Jacobs won the 100m sprint in a time of </a:t>
            </a:r>
            <a:r>
              <a:rPr lang="en-GB" sz="2200" b="1" dirty="0">
                <a:solidFill>
                  <a:schemeClr val="accent6"/>
                </a:solidFill>
                <a:latin typeface="Raleway" pitchFamily="2" charset="0"/>
              </a:rPr>
              <a:t>9.80</a:t>
            </a:r>
            <a:r>
              <a:rPr lang="en-GB" sz="2200" dirty="0">
                <a:solidFill>
                  <a:schemeClr val="accent6"/>
                </a:solidFill>
                <a:latin typeface="Raleway" pitchFamily="2" charset="0"/>
              </a:rPr>
              <a:t> seconds</a:t>
            </a:r>
          </a:p>
        </p:txBody>
      </p:sp>
      <p:sp>
        <p:nvSpPr>
          <p:cNvPr id="11" name="TextBox 10">
            <a:extLst>
              <a:ext uri="{FF2B5EF4-FFF2-40B4-BE49-F238E27FC236}">
                <a16:creationId xmlns:a16="http://schemas.microsoft.com/office/drawing/2014/main" id="{7F8615A5-2FBA-E168-4894-27932F96A717}"/>
              </a:ext>
            </a:extLst>
          </p:cNvPr>
          <p:cNvSpPr txBox="1"/>
          <p:nvPr/>
        </p:nvSpPr>
        <p:spPr>
          <a:xfrm>
            <a:off x="2961685" y="4091118"/>
            <a:ext cx="1649623" cy="1107996"/>
          </a:xfrm>
          <a:prstGeom prst="rect">
            <a:avLst/>
          </a:prstGeom>
          <a:noFill/>
        </p:spPr>
        <p:txBody>
          <a:bodyPr wrap="square">
            <a:spAutoFit/>
          </a:bodyPr>
          <a:lstStyle/>
          <a:p>
            <a:pPr marL="0" indent="0">
              <a:buNone/>
            </a:pPr>
            <a:r>
              <a:rPr lang="en-GB" sz="2200" dirty="0">
                <a:solidFill>
                  <a:schemeClr val="accent6"/>
                </a:solidFill>
                <a:latin typeface="Raleway" pitchFamily="2" charset="0"/>
              </a:rPr>
              <a:t>An inch is equal to </a:t>
            </a:r>
            <a:r>
              <a:rPr lang="en-GB" sz="2200" b="1" dirty="0">
                <a:solidFill>
                  <a:schemeClr val="accent6"/>
                </a:solidFill>
                <a:latin typeface="Raleway" pitchFamily="2" charset="0"/>
              </a:rPr>
              <a:t>2.54</a:t>
            </a:r>
            <a:r>
              <a:rPr lang="en-GB" sz="2200" dirty="0">
                <a:solidFill>
                  <a:schemeClr val="accent6"/>
                </a:solidFill>
                <a:latin typeface="Raleway" pitchFamily="2" charset="0"/>
              </a:rPr>
              <a:t>cm</a:t>
            </a:r>
          </a:p>
        </p:txBody>
      </p:sp>
      <p:sp>
        <p:nvSpPr>
          <p:cNvPr id="13" name="TextBox 12">
            <a:extLst>
              <a:ext uri="{FF2B5EF4-FFF2-40B4-BE49-F238E27FC236}">
                <a16:creationId xmlns:a16="http://schemas.microsoft.com/office/drawing/2014/main" id="{0CDE25A2-F2C5-BE04-57CE-431F893D83C5}"/>
              </a:ext>
            </a:extLst>
          </p:cNvPr>
          <p:cNvSpPr txBox="1"/>
          <p:nvPr/>
        </p:nvSpPr>
        <p:spPr>
          <a:xfrm>
            <a:off x="5173427" y="4283702"/>
            <a:ext cx="2667755" cy="1107996"/>
          </a:xfrm>
          <a:prstGeom prst="rect">
            <a:avLst/>
          </a:prstGeom>
          <a:noFill/>
        </p:spPr>
        <p:txBody>
          <a:bodyPr wrap="square">
            <a:spAutoFit/>
          </a:bodyPr>
          <a:lstStyle/>
          <a:p>
            <a:pPr marL="0" indent="0">
              <a:buNone/>
            </a:pPr>
            <a:r>
              <a:rPr lang="en-GB" sz="2200" dirty="0">
                <a:solidFill>
                  <a:schemeClr val="accent6"/>
                </a:solidFill>
                <a:latin typeface="Raleway" pitchFamily="2" charset="0"/>
              </a:rPr>
              <a:t>The average body temperature is </a:t>
            </a:r>
            <a:r>
              <a:rPr lang="en-GB" sz="2200" b="1" dirty="0">
                <a:solidFill>
                  <a:schemeClr val="accent6"/>
                </a:solidFill>
                <a:latin typeface="Raleway" pitchFamily="2" charset="0"/>
              </a:rPr>
              <a:t>98.6</a:t>
            </a:r>
            <a:r>
              <a:rPr lang="en-GB" sz="2200" dirty="0">
                <a:solidFill>
                  <a:schemeClr val="accent6"/>
                </a:solidFill>
                <a:latin typeface="Raleway" pitchFamily="2" charset="0"/>
              </a:rPr>
              <a:t>Fahrenheit </a:t>
            </a:r>
          </a:p>
        </p:txBody>
      </p:sp>
      <p:pic>
        <p:nvPicPr>
          <p:cNvPr id="17" name="Picture 16" descr="Stacks of gold coins">
            <a:extLst>
              <a:ext uri="{FF2B5EF4-FFF2-40B4-BE49-F238E27FC236}">
                <a16:creationId xmlns:a16="http://schemas.microsoft.com/office/drawing/2014/main" id="{B7A894F0-6958-0D4F-5455-96AD30B686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1947" y="1768776"/>
            <a:ext cx="1969738" cy="1313158"/>
          </a:xfrm>
          <a:prstGeom prst="rect">
            <a:avLst/>
          </a:prstGeom>
        </p:spPr>
      </p:pic>
      <p:pic>
        <p:nvPicPr>
          <p:cNvPr id="19" name="Picture 18" descr="Close-up of a stopwatch">
            <a:extLst>
              <a:ext uri="{FF2B5EF4-FFF2-40B4-BE49-F238E27FC236}">
                <a16:creationId xmlns:a16="http://schemas.microsoft.com/office/drawing/2014/main" id="{0ECB5136-85B2-6FD3-10AD-7CF0F2D8E1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6935" y="1836706"/>
            <a:ext cx="2427953" cy="1618240"/>
          </a:xfrm>
          <a:prstGeom prst="rect">
            <a:avLst/>
          </a:prstGeom>
        </p:spPr>
      </p:pic>
      <p:pic>
        <p:nvPicPr>
          <p:cNvPr id="21" name="Picture 20" descr="Close-up photo of wooden rulers">
            <a:extLst>
              <a:ext uri="{FF2B5EF4-FFF2-40B4-BE49-F238E27FC236}">
                <a16:creationId xmlns:a16="http://schemas.microsoft.com/office/drawing/2014/main" id="{9C7D46A7-E5C3-CE2D-1E56-228021B92E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1101" y="4013446"/>
            <a:ext cx="1843505" cy="1382476"/>
          </a:xfrm>
          <a:prstGeom prst="rect">
            <a:avLst/>
          </a:prstGeom>
        </p:spPr>
      </p:pic>
      <p:pic>
        <p:nvPicPr>
          <p:cNvPr id="23" name="Picture 22" descr="Graphical user interface">
            <a:extLst>
              <a:ext uri="{FF2B5EF4-FFF2-40B4-BE49-F238E27FC236}">
                <a16:creationId xmlns:a16="http://schemas.microsoft.com/office/drawing/2014/main" id="{D0F51D43-14A9-04E8-E273-70A8BAB1DC82}"/>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7982958" y="4321229"/>
            <a:ext cx="2427953" cy="1478016"/>
          </a:xfrm>
          <a:prstGeom prst="rect">
            <a:avLst/>
          </a:prstGeom>
        </p:spPr>
      </p:pic>
    </p:spTree>
    <p:extLst>
      <p:ext uri="{BB962C8B-B14F-4D97-AF65-F5344CB8AC3E}">
        <p14:creationId xmlns:p14="http://schemas.microsoft.com/office/powerpoint/2010/main" val="3875735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ppt_x"/>
                                          </p:val>
                                        </p:tav>
                                        <p:tav tm="100000">
                                          <p:val>
                                            <p:strVal val="#ppt_x"/>
                                          </p:val>
                                        </p:tav>
                                      </p:tavLst>
                                    </p:anim>
                                    <p:anim calcmode="lin" valueType="num">
                                      <p:cBhvr additive="base">
                                        <p:cTn id="19"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circle(in)">
                                      <p:cBhvr>
                                        <p:cTn id="24" dur="20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1" presetClass="entr" presetSubtype="1"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heel(1)">
                                      <p:cBhvr>
                                        <p:cTn id="35" dur="20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23"/>
                                        </p:tgtEl>
                                        <p:attrNameLst>
                                          <p:attrName>style.visibility</p:attrName>
                                        </p:attrNameLst>
                                      </p:cBhvr>
                                      <p:to>
                                        <p:strVal val="visible"/>
                                      </p:to>
                                    </p:set>
                                    <p:anim calcmode="lin" valueType="num">
                                      <p:cBhvr additive="base">
                                        <p:cTn id="40" dur="500" fill="hold"/>
                                        <p:tgtEl>
                                          <p:spTgt spid="23"/>
                                        </p:tgtEl>
                                        <p:attrNameLst>
                                          <p:attrName>ppt_x</p:attrName>
                                        </p:attrNameLst>
                                      </p:cBhvr>
                                      <p:tavLst>
                                        <p:tav tm="0">
                                          <p:val>
                                            <p:strVal val="#ppt_x"/>
                                          </p:val>
                                        </p:tav>
                                        <p:tav tm="100000">
                                          <p:val>
                                            <p:strVal val="#ppt_x"/>
                                          </p:val>
                                        </p:tav>
                                      </p:tavLst>
                                    </p:anim>
                                    <p:anim calcmode="lin" valueType="num">
                                      <p:cBhvr additive="base">
                                        <p:cTn id="41"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6" presetClass="entr" presetSubtype="0" fill="hold" grpId="0" nodeType="click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wipe(down)">
                                      <p:cBhvr>
                                        <p:cTn id="46" dur="580">
                                          <p:stCondLst>
                                            <p:cond delay="0"/>
                                          </p:stCondLst>
                                        </p:cTn>
                                        <p:tgtEl>
                                          <p:spTgt spid="13"/>
                                        </p:tgtEl>
                                      </p:cBhvr>
                                    </p:animEffect>
                                    <p:anim calcmode="lin" valueType="num">
                                      <p:cBhvr>
                                        <p:cTn id="47"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48"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49"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50"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51"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52" dur="26">
                                          <p:stCondLst>
                                            <p:cond delay="650"/>
                                          </p:stCondLst>
                                        </p:cTn>
                                        <p:tgtEl>
                                          <p:spTgt spid="13"/>
                                        </p:tgtEl>
                                      </p:cBhvr>
                                      <p:to x="100000" y="60000"/>
                                    </p:animScale>
                                    <p:animScale>
                                      <p:cBhvr>
                                        <p:cTn id="53" dur="166" decel="50000">
                                          <p:stCondLst>
                                            <p:cond delay="676"/>
                                          </p:stCondLst>
                                        </p:cTn>
                                        <p:tgtEl>
                                          <p:spTgt spid="13"/>
                                        </p:tgtEl>
                                      </p:cBhvr>
                                      <p:to x="100000" y="100000"/>
                                    </p:animScale>
                                    <p:animScale>
                                      <p:cBhvr>
                                        <p:cTn id="54" dur="26">
                                          <p:stCondLst>
                                            <p:cond delay="1312"/>
                                          </p:stCondLst>
                                        </p:cTn>
                                        <p:tgtEl>
                                          <p:spTgt spid="13"/>
                                        </p:tgtEl>
                                      </p:cBhvr>
                                      <p:to x="100000" y="80000"/>
                                    </p:animScale>
                                    <p:animScale>
                                      <p:cBhvr>
                                        <p:cTn id="55" dur="166" decel="50000">
                                          <p:stCondLst>
                                            <p:cond delay="1338"/>
                                          </p:stCondLst>
                                        </p:cTn>
                                        <p:tgtEl>
                                          <p:spTgt spid="13"/>
                                        </p:tgtEl>
                                      </p:cBhvr>
                                      <p:to x="100000" y="100000"/>
                                    </p:animScale>
                                    <p:animScale>
                                      <p:cBhvr>
                                        <p:cTn id="56" dur="26">
                                          <p:stCondLst>
                                            <p:cond delay="1642"/>
                                          </p:stCondLst>
                                        </p:cTn>
                                        <p:tgtEl>
                                          <p:spTgt spid="13"/>
                                        </p:tgtEl>
                                      </p:cBhvr>
                                      <p:to x="100000" y="90000"/>
                                    </p:animScale>
                                    <p:animScale>
                                      <p:cBhvr>
                                        <p:cTn id="57" dur="166" decel="50000">
                                          <p:stCondLst>
                                            <p:cond delay="1668"/>
                                          </p:stCondLst>
                                        </p:cTn>
                                        <p:tgtEl>
                                          <p:spTgt spid="13"/>
                                        </p:tgtEl>
                                      </p:cBhvr>
                                      <p:to x="100000" y="100000"/>
                                    </p:animScale>
                                    <p:animScale>
                                      <p:cBhvr>
                                        <p:cTn id="58" dur="26">
                                          <p:stCondLst>
                                            <p:cond delay="1808"/>
                                          </p:stCondLst>
                                        </p:cTn>
                                        <p:tgtEl>
                                          <p:spTgt spid="13"/>
                                        </p:tgtEl>
                                      </p:cBhvr>
                                      <p:to x="100000" y="95000"/>
                                    </p:animScale>
                                    <p:animScale>
                                      <p:cBhvr>
                                        <p:cTn id="59" dur="166" decel="50000">
                                          <p:stCondLst>
                                            <p:cond delay="1834"/>
                                          </p:stCondLst>
                                        </p:cTn>
                                        <p:tgtEl>
                                          <p:spTgt spid="13"/>
                                        </p:tgtEl>
                                      </p:cBhvr>
                                      <p:to x="100000" y="100000"/>
                                    </p:animScale>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grpId="0" nodeType="clickEffect">
                                  <p:stCondLst>
                                    <p:cond delay="0"/>
                                  </p:stCondLst>
                                  <p:childTnLst>
                                    <p:set>
                                      <p:cBhvr>
                                        <p:cTn id="63" dur="1" fill="hold">
                                          <p:stCondLst>
                                            <p:cond delay="0"/>
                                          </p:stCondLst>
                                        </p:cTn>
                                        <p:tgtEl>
                                          <p:spTgt spid="5"/>
                                        </p:tgtEl>
                                        <p:attrNameLst>
                                          <p:attrName>style.visibility</p:attrName>
                                        </p:attrNameLst>
                                      </p:cBhvr>
                                      <p:to>
                                        <p:strVal val="visible"/>
                                      </p:to>
                                    </p:set>
                                    <p:anim calcmode="lin" valueType="num">
                                      <p:cBhvr additive="base">
                                        <p:cTn id="64" dur="500" fill="hold"/>
                                        <p:tgtEl>
                                          <p:spTgt spid="5"/>
                                        </p:tgtEl>
                                        <p:attrNameLst>
                                          <p:attrName>ppt_x</p:attrName>
                                        </p:attrNameLst>
                                      </p:cBhvr>
                                      <p:tavLst>
                                        <p:tav tm="0">
                                          <p:val>
                                            <p:strVal val="#ppt_x"/>
                                          </p:val>
                                        </p:tav>
                                        <p:tav tm="100000">
                                          <p:val>
                                            <p:strVal val="#ppt_x"/>
                                          </p:val>
                                        </p:tav>
                                      </p:tavLst>
                                    </p:anim>
                                    <p:anim calcmode="lin" valueType="num">
                                      <p:cBhvr additive="base">
                                        <p:cTn id="6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1"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7049B5-F7E6-42CB-AF4A-60F83E970342}"/>
              </a:ext>
            </a:extLst>
          </p:cNvPr>
          <p:cNvPicPr>
            <a:picLocks noChangeAspect="1"/>
          </p:cNvPicPr>
          <p:nvPr/>
        </p:nvPicPr>
        <p:blipFill>
          <a:blip r:embed="rId3"/>
          <a:stretch>
            <a:fillRect/>
          </a:stretch>
        </p:blipFill>
        <p:spPr>
          <a:xfrm>
            <a:off x="10058303" y="5299746"/>
            <a:ext cx="1997501" cy="1346860"/>
          </a:xfrm>
          <a:prstGeom prst="rect">
            <a:avLst/>
          </a:prstGeom>
        </p:spPr>
      </p:pic>
      <p:pic>
        <p:nvPicPr>
          <p:cNvPr id="5" name="Picture 4">
            <a:extLst>
              <a:ext uri="{FF2B5EF4-FFF2-40B4-BE49-F238E27FC236}">
                <a16:creationId xmlns:a16="http://schemas.microsoft.com/office/drawing/2014/main" id="{39EC72BF-DCF8-4CCF-BFDA-BCE4730E3884}"/>
              </a:ext>
            </a:extLst>
          </p:cNvPr>
          <p:cNvPicPr>
            <a:picLocks noChangeAspect="1"/>
          </p:cNvPicPr>
          <p:nvPr/>
        </p:nvPicPr>
        <p:blipFill>
          <a:blip r:embed="rId4"/>
          <a:stretch>
            <a:fillRect/>
          </a:stretch>
        </p:blipFill>
        <p:spPr>
          <a:xfrm>
            <a:off x="3772806" y="3018702"/>
            <a:ext cx="7407559" cy="2225801"/>
          </a:xfrm>
          <a:prstGeom prst="rect">
            <a:avLst/>
          </a:prstGeom>
        </p:spPr>
      </p:pic>
      <p:sp>
        <p:nvSpPr>
          <p:cNvPr id="5122" name="Title 1">
            <a:extLst>
              <a:ext uri="{FF2B5EF4-FFF2-40B4-BE49-F238E27FC236}">
                <a16:creationId xmlns:a16="http://schemas.microsoft.com/office/drawing/2014/main" id="{DD12EEBB-6C47-4125-A85C-45A20E759976}"/>
              </a:ext>
            </a:extLst>
          </p:cNvPr>
          <p:cNvSpPr>
            <a:spLocks noGrp="1"/>
          </p:cNvSpPr>
          <p:nvPr>
            <p:ph type="title"/>
          </p:nvPr>
        </p:nvSpPr>
        <p:spPr>
          <a:xfrm>
            <a:off x="739924" y="402734"/>
            <a:ext cx="8686800" cy="1143000"/>
          </a:xfrm>
        </p:spPr>
        <p:txBody>
          <a:bodyPr>
            <a:normAutofit/>
          </a:bodyPr>
          <a:lstStyle/>
          <a:p>
            <a:pPr eaLnBrk="1" hangingPunct="1"/>
            <a:r>
              <a:rPr lang="en-US" altLang="en-US" sz="4300" dirty="0">
                <a:latin typeface="+mn-lt"/>
                <a:ea typeface="ＭＳ Ｐゴシック" pitchFamily="34" charset="-128"/>
              </a:rPr>
              <a:t>Naming decimal values </a:t>
            </a:r>
          </a:p>
        </p:txBody>
      </p:sp>
      <p:sp>
        <p:nvSpPr>
          <p:cNvPr id="17411" name="Content Placeholder 2">
            <a:extLst>
              <a:ext uri="{FF2B5EF4-FFF2-40B4-BE49-F238E27FC236}">
                <a16:creationId xmlns:a16="http://schemas.microsoft.com/office/drawing/2014/main" id="{BC38B9B4-469D-4288-9F77-A4C1C3DD27E5}"/>
              </a:ext>
            </a:extLst>
          </p:cNvPr>
          <p:cNvSpPr>
            <a:spLocks noGrp="1"/>
          </p:cNvSpPr>
          <p:nvPr>
            <p:ph idx="1"/>
          </p:nvPr>
        </p:nvSpPr>
        <p:spPr>
          <a:xfrm>
            <a:off x="739924" y="1430590"/>
            <a:ext cx="10195748" cy="537817"/>
          </a:xfrm>
        </p:spPr>
        <p:txBody>
          <a:bodyPr>
            <a:normAutofit/>
          </a:bodyPr>
          <a:lstStyle/>
          <a:p>
            <a:pPr marL="0" indent="0">
              <a:buNone/>
            </a:pPr>
            <a:r>
              <a:rPr lang="en-US" altLang="en-US" sz="2200" dirty="0">
                <a:latin typeface="Raleway" pitchFamily="2" charset="0"/>
                <a:ea typeface="ＭＳ Ｐゴシック" panose="020B0600070205080204" pitchFamily="34" charset="-128"/>
                <a:cs typeface="Calibri" panose="020F0502020204030204" pitchFamily="34" charset="0"/>
              </a:rPr>
              <a:t>Remember the names for whole numbers? </a:t>
            </a:r>
          </a:p>
          <a:p>
            <a:pPr marL="0" indent="0">
              <a:buNone/>
            </a:pPr>
            <a:endParaRPr lang="en-US" altLang="en-US" sz="2200" dirty="0">
              <a:latin typeface="Raleway" pitchFamily="2" charset="0"/>
              <a:ea typeface="ＭＳ Ｐゴシック" panose="020B0600070205080204" pitchFamily="34" charset="-128"/>
              <a:cs typeface="Calibri" panose="020F0502020204030204" pitchFamily="34" charset="0"/>
            </a:endParaRPr>
          </a:p>
        </p:txBody>
      </p:sp>
      <p:sp>
        <p:nvSpPr>
          <p:cNvPr id="4" name="TextBox 3">
            <a:extLst>
              <a:ext uri="{FF2B5EF4-FFF2-40B4-BE49-F238E27FC236}">
                <a16:creationId xmlns:a16="http://schemas.microsoft.com/office/drawing/2014/main" id="{2514B93C-D6DD-E96D-9C54-F606545C76AB}"/>
              </a:ext>
            </a:extLst>
          </p:cNvPr>
          <p:cNvSpPr txBox="1"/>
          <p:nvPr/>
        </p:nvSpPr>
        <p:spPr>
          <a:xfrm>
            <a:off x="739924" y="1955069"/>
            <a:ext cx="10712152" cy="769441"/>
          </a:xfrm>
          <a:prstGeom prst="rect">
            <a:avLst/>
          </a:prstGeom>
          <a:noFill/>
        </p:spPr>
        <p:txBody>
          <a:bodyPr wrap="square">
            <a:spAutoFit/>
          </a:bodyPr>
          <a:lstStyle/>
          <a:p>
            <a:pPr marL="0" indent="0">
              <a:buNone/>
            </a:pPr>
            <a:r>
              <a:rPr lang="en-US" altLang="en-US" sz="2200" dirty="0">
                <a:solidFill>
                  <a:schemeClr val="accent6"/>
                </a:solidFill>
                <a:latin typeface="Raleway" pitchFamily="2" charset="0"/>
                <a:ea typeface="ＭＳ Ｐゴシック" panose="020B0600070205080204" pitchFamily="34" charset="-128"/>
                <a:cs typeface="Calibri" panose="020F0502020204030204" pitchFamily="34" charset="0"/>
              </a:rPr>
              <a:t>The names are similar for decimals, but we add certain letters, as you can see from the chart. </a:t>
            </a:r>
          </a:p>
        </p:txBody>
      </p:sp>
      <p:sp>
        <p:nvSpPr>
          <p:cNvPr id="7" name="TextBox 6">
            <a:extLst>
              <a:ext uri="{FF2B5EF4-FFF2-40B4-BE49-F238E27FC236}">
                <a16:creationId xmlns:a16="http://schemas.microsoft.com/office/drawing/2014/main" id="{8C24AAEA-8FEC-C234-56B5-1EDFE4E08817}"/>
              </a:ext>
            </a:extLst>
          </p:cNvPr>
          <p:cNvSpPr txBox="1"/>
          <p:nvPr/>
        </p:nvSpPr>
        <p:spPr>
          <a:xfrm>
            <a:off x="238774" y="2864937"/>
            <a:ext cx="3718232" cy="2462213"/>
          </a:xfrm>
          <a:prstGeom prst="rect">
            <a:avLst/>
          </a:prstGeom>
          <a:noFill/>
        </p:spPr>
        <p:txBody>
          <a:bodyPr wrap="square">
            <a:spAutoFit/>
          </a:bodyPr>
          <a:lstStyle/>
          <a:p>
            <a:pPr marL="457200" lvl="1" indent="0">
              <a:buNone/>
            </a:pPr>
            <a:r>
              <a:rPr lang="en-US" altLang="en-US" sz="2200" dirty="0">
                <a:solidFill>
                  <a:schemeClr val="accent6"/>
                </a:solidFill>
                <a:latin typeface="Raleway" pitchFamily="2" charset="0"/>
                <a:ea typeface="ＭＳ Ｐゴシック" panose="020B0600070205080204" pitchFamily="34" charset="-128"/>
                <a:cs typeface="Calibri" panose="020F0502020204030204" pitchFamily="34" charset="0"/>
              </a:rPr>
              <a:t>We read the digits to the </a:t>
            </a:r>
            <a:r>
              <a:rPr lang="en-US" altLang="en-US" sz="2200" b="1" dirty="0">
                <a:solidFill>
                  <a:schemeClr val="accent6"/>
                </a:solidFill>
                <a:latin typeface="Raleway" pitchFamily="2" charset="0"/>
                <a:ea typeface="ＭＳ Ｐゴシック" panose="020B0600070205080204" pitchFamily="34" charset="-128"/>
                <a:cs typeface="Calibri" panose="020F0502020204030204" pitchFamily="34" charset="0"/>
              </a:rPr>
              <a:t>right of the decimal point</a:t>
            </a:r>
            <a:r>
              <a:rPr lang="en-US" altLang="en-US" sz="2200" dirty="0">
                <a:solidFill>
                  <a:schemeClr val="accent6"/>
                </a:solidFill>
                <a:latin typeface="Raleway" pitchFamily="2" charset="0"/>
                <a:ea typeface="ＭＳ Ｐゴシック" panose="020B0600070205080204" pitchFamily="34" charset="-128"/>
                <a:cs typeface="Calibri" panose="020F0502020204030204" pitchFamily="34" charset="0"/>
              </a:rPr>
              <a:t>, which always end in the letters </a:t>
            </a:r>
            <a:r>
              <a:rPr lang="en-US" altLang="en-US" sz="2200" i="1" dirty="0" err="1">
                <a:solidFill>
                  <a:srgbClr val="FF0000"/>
                </a:solidFill>
                <a:latin typeface="Raleway" pitchFamily="2" charset="0"/>
                <a:ea typeface="ＭＳ Ｐゴシック" panose="020B0600070205080204" pitchFamily="34" charset="-128"/>
                <a:cs typeface="Calibri" panose="020F0502020204030204" pitchFamily="34" charset="0"/>
              </a:rPr>
              <a:t>th</a:t>
            </a:r>
            <a:r>
              <a:rPr lang="en-US" altLang="en-US" sz="2200" dirty="0">
                <a:latin typeface="Raleway" pitchFamily="2" charset="0"/>
                <a:ea typeface="ＭＳ Ｐゴシック" panose="020B0600070205080204" pitchFamily="34" charset="-128"/>
                <a:cs typeface="Calibri" panose="020F0502020204030204" pitchFamily="34" charset="0"/>
              </a:rPr>
              <a:t> </a:t>
            </a:r>
            <a:r>
              <a:rPr lang="en-US" altLang="en-US" sz="2200" dirty="0">
                <a:solidFill>
                  <a:schemeClr val="accent6"/>
                </a:solidFill>
                <a:latin typeface="Raleway" pitchFamily="2" charset="0"/>
                <a:ea typeface="ＭＳ Ｐゴシック" panose="020B0600070205080204" pitchFamily="34" charset="-128"/>
                <a:cs typeface="Calibri" panose="020F0502020204030204" pitchFamily="34" charset="0"/>
              </a:rPr>
              <a:t>or</a:t>
            </a:r>
            <a:r>
              <a:rPr lang="en-US" altLang="en-US" sz="2200" dirty="0">
                <a:latin typeface="Raleway" pitchFamily="2" charset="0"/>
                <a:ea typeface="ＭＳ Ｐゴシック" panose="020B0600070205080204" pitchFamily="34" charset="-128"/>
                <a:cs typeface="Calibri" panose="020F0502020204030204" pitchFamily="34" charset="0"/>
              </a:rPr>
              <a:t> </a:t>
            </a:r>
            <a:r>
              <a:rPr lang="en-US" altLang="en-US" sz="2200" i="1" dirty="0" err="1">
                <a:solidFill>
                  <a:srgbClr val="FF0000"/>
                </a:solidFill>
                <a:latin typeface="Raleway" pitchFamily="2" charset="0"/>
                <a:ea typeface="ＭＳ Ｐゴシック" panose="020B0600070205080204" pitchFamily="34" charset="-128"/>
                <a:cs typeface="Calibri" panose="020F0502020204030204" pitchFamily="34" charset="0"/>
              </a:rPr>
              <a:t>ths</a:t>
            </a:r>
            <a:r>
              <a:rPr lang="en-US" altLang="en-US" sz="2200" i="1" dirty="0">
                <a:solidFill>
                  <a:srgbClr val="FF0000"/>
                </a:solidFill>
                <a:latin typeface="Raleway" pitchFamily="2" charset="0"/>
                <a:ea typeface="ＭＳ Ｐゴシック" panose="020B0600070205080204" pitchFamily="34" charset="-128"/>
                <a:cs typeface="Calibri" panose="020F0502020204030204" pitchFamily="34" charset="0"/>
              </a:rPr>
              <a:t>, </a:t>
            </a:r>
            <a:r>
              <a:rPr lang="en-US" altLang="en-US" sz="2200" i="1" dirty="0">
                <a:solidFill>
                  <a:schemeClr val="accent6"/>
                </a:solidFill>
                <a:latin typeface="Raleway" pitchFamily="2" charset="0"/>
                <a:ea typeface="ＭＳ Ｐゴシック" panose="020B0600070205080204" pitchFamily="34" charset="-128"/>
                <a:cs typeface="Calibri" panose="020F0502020204030204" pitchFamily="34" charset="0"/>
              </a:rPr>
              <a:t>e.g. ten</a:t>
            </a:r>
            <a:r>
              <a:rPr lang="en-US" altLang="en-US" sz="2200" i="1" u="sng" dirty="0">
                <a:solidFill>
                  <a:srgbClr val="FF0000"/>
                </a:solidFill>
                <a:latin typeface="Raleway" pitchFamily="2" charset="0"/>
                <a:ea typeface="ＭＳ Ｐゴシック" panose="020B0600070205080204" pitchFamily="34" charset="-128"/>
                <a:cs typeface="Calibri" panose="020F0502020204030204" pitchFamily="34" charset="0"/>
              </a:rPr>
              <a:t>ths</a:t>
            </a:r>
            <a:r>
              <a:rPr lang="en-US" altLang="en-US" sz="2200" i="1" dirty="0">
                <a:solidFill>
                  <a:srgbClr val="FF0000"/>
                </a:solidFill>
                <a:latin typeface="Raleway" pitchFamily="2" charset="0"/>
                <a:ea typeface="ＭＳ Ｐゴシック" panose="020B0600070205080204" pitchFamily="34" charset="-128"/>
                <a:cs typeface="Calibri" panose="020F0502020204030204" pitchFamily="34" charset="0"/>
              </a:rPr>
              <a:t>, </a:t>
            </a:r>
            <a:r>
              <a:rPr lang="en-US" altLang="en-US" sz="2200" i="1" dirty="0">
                <a:solidFill>
                  <a:schemeClr val="accent6"/>
                </a:solidFill>
                <a:latin typeface="Raleway" pitchFamily="2" charset="0"/>
                <a:ea typeface="ＭＳ Ｐゴシック" panose="020B0600070205080204" pitchFamily="34" charset="-128"/>
                <a:cs typeface="Calibri" panose="020F0502020204030204" pitchFamily="34" charset="0"/>
              </a:rPr>
              <a:t>hundred</a:t>
            </a:r>
            <a:r>
              <a:rPr lang="en-US" altLang="en-US" sz="2200" i="1" u="sng" dirty="0">
                <a:solidFill>
                  <a:srgbClr val="FF0000"/>
                </a:solidFill>
                <a:latin typeface="Raleway" pitchFamily="2" charset="0"/>
                <a:ea typeface="ＭＳ Ｐゴシック" panose="020B0600070205080204" pitchFamily="34" charset="-128"/>
                <a:cs typeface="Calibri" panose="020F0502020204030204" pitchFamily="34" charset="0"/>
              </a:rPr>
              <a:t>ths</a:t>
            </a:r>
            <a:r>
              <a:rPr lang="en-US" altLang="en-US" sz="2200" i="1" dirty="0">
                <a:solidFill>
                  <a:srgbClr val="FF0000"/>
                </a:solidFill>
                <a:latin typeface="Raleway" pitchFamily="2" charset="0"/>
                <a:ea typeface="ＭＳ Ｐゴシック" panose="020B0600070205080204" pitchFamily="34" charset="-128"/>
                <a:cs typeface="Calibri" panose="020F0502020204030204" pitchFamily="34" charset="0"/>
              </a:rPr>
              <a:t>, </a:t>
            </a:r>
            <a:r>
              <a:rPr lang="en-US" altLang="en-US" sz="2200" i="1" dirty="0">
                <a:solidFill>
                  <a:schemeClr val="accent6"/>
                </a:solidFill>
                <a:latin typeface="Raleway" pitchFamily="2" charset="0"/>
                <a:ea typeface="ＭＳ Ｐゴシック" panose="020B0600070205080204" pitchFamily="34" charset="-128"/>
                <a:cs typeface="Calibri" panose="020F0502020204030204" pitchFamily="34" charset="0"/>
              </a:rPr>
              <a:t>thousand</a:t>
            </a:r>
            <a:r>
              <a:rPr lang="en-US" altLang="en-US" sz="2200" i="1" u="sng" dirty="0">
                <a:solidFill>
                  <a:srgbClr val="FF0000"/>
                </a:solidFill>
                <a:latin typeface="Raleway" pitchFamily="2" charset="0"/>
                <a:ea typeface="ＭＳ Ｐゴシック" panose="020B0600070205080204" pitchFamily="34" charset="-128"/>
                <a:cs typeface="Calibri" panose="020F0502020204030204" pitchFamily="34" charset="0"/>
              </a:rPr>
              <a:t>ths</a:t>
            </a:r>
            <a:r>
              <a:rPr lang="en-US" altLang="en-US" sz="2200" i="1" dirty="0">
                <a:solidFill>
                  <a:srgbClr val="FF0000"/>
                </a:solidFill>
                <a:latin typeface="Raleway" pitchFamily="2" charset="0"/>
                <a:ea typeface="ＭＳ Ｐゴシック" panose="020B0600070205080204" pitchFamily="34" charset="-128"/>
                <a:cs typeface="Calibri" panose="020F0502020204030204" pitchFamily="34" charset="0"/>
              </a:rPr>
              <a:t> etc. </a:t>
            </a:r>
          </a:p>
        </p:txBody>
      </p:sp>
      <p:sp>
        <p:nvSpPr>
          <p:cNvPr id="9" name="TextBox 8">
            <a:extLst>
              <a:ext uri="{FF2B5EF4-FFF2-40B4-BE49-F238E27FC236}">
                <a16:creationId xmlns:a16="http://schemas.microsoft.com/office/drawing/2014/main" id="{B7D061E3-1A9D-AC20-1916-B8D555C0B87E}"/>
              </a:ext>
            </a:extLst>
          </p:cNvPr>
          <p:cNvSpPr txBox="1"/>
          <p:nvPr/>
        </p:nvSpPr>
        <p:spPr>
          <a:xfrm>
            <a:off x="238774" y="5730111"/>
            <a:ext cx="10487118" cy="430887"/>
          </a:xfrm>
          <a:prstGeom prst="rect">
            <a:avLst/>
          </a:prstGeom>
          <a:noFill/>
        </p:spPr>
        <p:txBody>
          <a:bodyPr wrap="square">
            <a:spAutoFit/>
          </a:bodyPr>
          <a:lstStyle/>
          <a:p>
            <a:pPr marL="457200" lvl="1" indent="0">
              <a:buNone/>
            </a:pPr>
            <a:r>
              <a:rPr lang="en-US" altLang="en-US" sz="2200" dirty="0">
                <a:solidFill>
                  <a:schemeClr val="accent6"/>
                </a:solidFill>
                <a:latin typeface="Raleway" pitchFamily="2" charset="0"/>
                <a:ea typeface="ＭＳ Ｐゴシック" panose="020B0600070205080204" pitchFamily="34" charset="-128"/>
                <a:cs typeface="Calibri" panose="020F0502020204030204" pitchFamily="34" charset="0"/>
              </a:rPr>
              <a:t>In terms of size, which do you think is bigger, a ‘tenth’ or a ‘thousandth’? </a:t>
            </a:r>
          </a:p>
        </p:txBody>
      </p:sp>
    </p:spTree>
    <p:extLst>
      <p:ext uri="{BB962C8B-B14F-4D97-AF65-F5344CB8AC3E}">
        <p14:creationId xmlns:p14="http://schemas.microsoft.com/office/powerpoint/2010/main" val="3499408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anim calcmode="lin" valueType="num">
                                      <p:cBhvr additive="base">
                                        <p:cTn id="7" dur="500" fill="hold"/>
                                        <p:tgtEl>
                                          <p:spTgt spid="1741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74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uiExpand="1" build="p"/>
      <p:bldP spid="4" grpId="0"/>
      <p:bldP spid="7" grpId="0"/>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PRESGUID" val="1f54b549-5deb-4e08-8496-62ac9b29d3ca"/>
</p:tagLst>
</file>

<file path=ppt/theme/theme1.xml><?xml version="1.0" encoding="utf-8"?>
<a:theme xmlns:a="http://schemas.openxmlformats.org/drawingml/2006/main" name="ARU Brand">
  <a:themeElements>
    <a:clrScheme name="ARU">
      <a:dk1>
        <a:srgbClr val="061D48"/>
      </a:dk1>
      <a:lt1>
        <a:srgbClr val="FFD000"/>
      </a:lt1>
      <a:dk2>
        <a:srgbClr val="061D48"/>
      </a:dk2>
      <a:lt2>
        <a:srgbClr val="FFD000"/>
      </a:lt2>
      <a:accent1>
        <a:srgbClr val="CF4520"/>
      </a:accent1>
      <a:accent2>
        <a:srgbClr val="A6093C"/>
      </a:accent2>
      <a:accent3>
        <a:srgbClr val="5C068C"/>
      </a:accent3>
      <a:accent4>
        <a:srgbClr val="0077C8"/>
      </a:accent4>
      <a:accent5>
        <a:srgbClr val="008578"/>
      </a:accent5>
      <a:accent6>
        <a:srgbClr val="FFFFFF"/>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template" id="{5FC17A38-278E-F242-A5A2-880D775BEB3C}" vid="{86F8335C-085D-E944-9A21-CA3CB8BD448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2319</Words>
  <Application>Microsoft Office PowerPoint</Application>
  <PresentationFormat>Widescreen</PresentationFormat>
  <Paragraphs>404</Paragraphs>
  <Slides>42</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ARU Raisonne DemiBold</vt:lpstr>
      <vt:lpstr>Calibri</vt:lpstr>
      <vt:lpstr>Raleway</vt:lpstr>
      <vt:lpstr>Raleway Light</vt:lpstr>
      <vt:lpstr>Times</vt:lpstr>
      <vt:lpstr>Wingdings</vt:lpstr>
      <vt:lpstr>ARU Brand</vt:lpstr>
      <vt:lpstr>Welcome</vt:lpstr>
      <vt:lpstr>Today’s lesson</vt:lpstr>
      <vt:lpstr>Homework review &amp; week 2 recap</vt:lpstr>
      <vt:lpstr>Week 2 quiz</vt:lpstr>
      <vt:lpstr>Week 2 Recap</vt:lpstr>
      <vt:lpstr>Understanding decimal numbers</vt:lpstr>
      <vt:lpstr>What are decimal numbers? </vt:lpstr>
      <vt:lpstr>Examples of decimals </vt:lpstr>
      <vt:lpstr>Naming decimal values </vt:lpstr>
      <vt:lpstr>Reading and writing decimal numbers</vt:lpstr>
      <vt:lpstr>Reading and/or writing decimal numbers  </vt:lpstr>
      <vt:lpstr>Examples</vt:lpstr>
      <vt:lpstr>Practice </vt:lpstr>
      <vt:lpstr>Answers</vt:lpstr>
      <vt:lpstr>Further practice </vt:lpstr>
      <vt:lpstr>Answers</vt:lpstr>
      <vt:lpstr>Rounding decimal numbers </vt:lpstr>
      <vt:lpstr>Rounding decimal numbers</vt:lpstr>
      <vt:lpstr>Examples</vt:lpstr>
      <vt:lpstr>Practice</vt:lpstr>
      <vt:lpstr>Answers</vt:lpstr>
      <vt:lpstr>Further practice </vt:lpstr>
      <vt:lpstr>Front-end rounding</vt:lpstr>
      <vt:lpstr>Answers</vt:lpstr>
      <vt:lpstr>PowerPoint Presentation</vt:lpstr>
      <vt:lpstr>Adding and subtracting decimal  numbers </vt:lpstr>
      <vt:lpstr>Adding and subtracting decimals </vt:lpstr>
      <vt:lpstr>Practice </vt:lpstr>
      <vt:lpstr>Answers</vt:lpstr>
      <vt:lpstr>Critical thinking:  covid data</vt:lpstr>
      <vt:lpstr>Working with real world data</vt:lpstr>
      <vt:lpstr>Covid vaccination rates </vt:lpstr>
      <vt:lpstr>Answers</vt:lpstr>
      <vt:lpstr>Further practice</vt:lpstr>
      <vt:lpstr>Covid death rates</vt:lpstr>
      <vt:lpstr>Absolute v. proportional numbers </vt:lpstr>
      <vt:lpstr>Differences in presenting data</vt:lpstr>
      <vt:lpstr>Why are international comparisons difficult? </vt:lpstr>
      <vt:lpstr>Extra practice</vt:lpstr>
      <vt:lpstr>Homework</vt:lpstr>
      <vt:lpstr>Homework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 Reading and writing decimals</dc:title>
  <dc:creator>Paul Davidson</dc:creator>
  <cp:lastModifiedBy>Paul Davidson</cp:lastModifiedBy>
  <cp:revision>5</cp:revision>
  <dcterms:created xsi:type="dcterms:W3CDTF">2022-01-20T14:22:05Z</dcterms:created>
  <dcterms:modified xsi:type="dcterms:W3CDTF">2023-01-30T07:30:07Z</dcterms:modified>
</cp:coreProperties>
</file>

<file path=docProps/thumbnail.jpeg>
</file>